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5" r:id="rId1"/>
  </p:sldMasterIdLst>
  <p:notesMasterIdLst>
    <p:notesMasterId r:id="rId33"/>
  </p:notesMasterIdLst>
  <p:sldIdLst>
    <p:sldId id="257" r:id="rId2"/>
    <p:sldId id="344" r:id="rId3"/>
    <p:sldId id="345" r:id="rId4"/>
    <p:sldId id="383" r:id="rId5"/>
    <p:sldId id="346" r:id="rId6"/>
    <p:sldId id="378" r:id="rId7"/>
    <p:sldId id="347" r:id="rId8"/>
    <p:sldId id="348" r:id="rId9"/>
    <p:sldId id="377" r:id="rId10"/>
    <p:sldId id="349" r:id="rId11"/>
    <p:sldId id="352" r:id="rId12"/>
    <p:sldId id="381" r:id="rId13"/>
    <p:sldId id="350" r:id="rId14"/>
    <p:sldId id="351" r:id="rId15"/>
    <p:sldId id="353" r:id="rId16"/>
    <p:sldId id="376" r:id="rId17"/>
    <p:sldId id="354" r:id="rId18"/>
    <p:sldId id="355" r:id="rId19"/>
    <p:sldId id="374" r:id="rId20"/>
    <p:sldId id="356" r:id="rId21"/>
    <p:sldId id="357" r:id="rId22"/>
    <p:sldId id="380" r:id="rId23"/>
    <p:sldId id="358" r:id="rId24"/>
    <p:sldId id="359" r:id="rId25"/>
    <p:sldId id="360" r:id="rId26"/>
    <p:sldId id="361" r:id="rId27"/>
    <p:sldId id="362" r:id="rId28"/>
    <p:sldId id="365" r:id="rId29"/>
    <p:sldId id="364" r:id="rId30"/>
    <p:sldId id="382" r:id="rId31"/>
    <p:sldId id="28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F66"/>
    <a:srgbClr val="F5976E"/>
    <a:srgbClr val="CA1A50"/>
    <a:srgbClr val="F47D57"/>
    <a:srgbClr val="F4845D"/>
    <a:srgbClr val="F26747"/>
    <a:srgbClr val="EF5640"/>
    <a:srgbClr val="F16244"/>
    <a:srgbClr val="F37852"/>
    <a:srgbClr val="FAE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829" autoAdjust="0"/>
  </p:normalViewPr>
  <p:slideViewPr>
    <p:cSldViewPr snapToGrid="0">
      <p:cViewPr>
        <p:scale>
          <a:sx n="100" d="100"/>
          <a:sy n="100" d="100"/>
        </p:scale>
        <p:origin x="58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E7F78-74D0-4193-A845-D2DD5D621E40}" type="datetimeFigureOut">
              <a:rPr lang="fr-FR" smtClean="0"/>
              <a:t>01/11/2024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D2268-1C09-4F68-BB02-C645F279BD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149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C2A88-E88B-4B79-8A28-BA70D589D2A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627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6BD2-F357-4CBE-BC03-3B627DBBCF1F}" type="datetime1">
              <a:rPr lang="fr-FR" smtClean="0"/>
              <a:t>01/11/2024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585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713BD-0987-4535-A16B-7832B4B4BCE7}" type="datetime1">
              <a:rPr lang="fr-FR" smtClean="0"/>
              <a:t>01/11/2024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9791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D8D-2788-457A-81EA-45E7DA49ACEC}" type="datetime1">
              <a:rPr lang="fr-FR" smtClean="0"/>
              <a:t>01/11/2024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185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1F5AA-E9F1-4C8B-B481-39C186A51F7D}" type="datetime1">
              <a:rPr lang="fr-FR" smtClean="0"/>
              <a:t>01/11/2024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0155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1CE5-19E5-41CB-8F1B-6D3CE00DE8F7}" type="datetime1">
              <a:rPr lang="fr-FR" smtClean="0"/>
              <a:t>01/11/2024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672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5A63E-A290-418A-9307-643BD92CF5C8}" type="datetime1">
              <a:rPr lang="fr-FR" smtClean="0"/>
              <a:t>01/11/2024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27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06D1-B63D-46FC-AD06-447E44ACCACE}" type="datetime1">
              <a:rPr lang="fr-FR" smtClean="0"/>
              <a:t>01/11/2024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10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4C79-CC77-461B-95C0-7477CD1E5FC3}" type="datetime1">
              <a:rPr lang="fr-FR" smtClean="0"/>
              <a:t>01/11/2024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886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2A00-C554-467E-BC9B-22EB35E8221B}" type="datetime1">
              <a:rPr lang="fr-FR" smtClean="0"/>
              <a:t>01/11/2024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76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9350B4B-DC63-47D6-A889-84C4E44B1E19}" type="datetime1">
              <a:rPr lang="fr-FR" smtClean="0"/>
              <a:t>01/11/2024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3386D1-BA3E-4B34-A4FA-4DE698A945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75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6329-F408-453A-9478-D3086EEB2BB1}" type="datetime1">
              <a:rPr lang="fr-FR" smtClean="0"/>
              <a:t>01/11/2024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628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44DFFB-2A77-4323-B89A-DDACFD2E6A5C}" type="datetime1">
              <a:rPr lang="fr-FR" smtClean="0"/>
              <a:t>01/11/2024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3386D1-BA3E-4B34-A4FA-4DE698A9456D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550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omment réussir sa formation OpenClassrooms ? | by Clément Lionne | Mediu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00" y="4039884"/>
            <a:ext cx="4709255" cy="264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614406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7200" b="1" dirty="0">
                <a:solidFill>
                  <a:schemeClr val="bg1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Classifiez automatiquement des biens de consommation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5EA88C-7D2F-7B9A-79AD-08874260E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790" y="3243740"/>
            <a:ext cx="3983912" cy="254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27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F056DE2-AC0C-2586-E634-9E422E50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405" y="1995895"/>
            <a:ext cx="7911465" cy="392103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017FDD2-4327-9FEF-44A3-6D2DB2C9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Word2Vec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C4A859-6F26-709D-54A0-6FCFDC0FE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10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3E0ACC30-F3ED-774C-6A0F-9BBD875435D7}"/>
              </a:ext>
            </a:extLst>
          </p:cNvPr>
          <p:cNvSpPr txBox="1">
            <a:spLocks/>
          </p:cNvSpPr>
          <p:nvPr/>
        </p:nvSpPr>
        <p:spPr>
          <a:xfrm>
            <a:off x="389163" y="2171695"/>
            <a:ext cx="2890157" cy="40385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Source =</a:t>
            </a:r>
            <a:r>
              <a:rPr lang="fr-FR" dirty="0"/>
              <a:t> </a:t>
            </a:r>
            <a:r>
              <a:rPr lang="fr-FR" b="1" dirty="0" err="1"/>
              <a:t>product_name</a:t>
            </a: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Récurrence min. =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Mots combinés = 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Dimension vecteurs = 100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Régression Logistique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 err="1"/>
              <a:t>Accuracy</a:t>
            </a:r>
            <a:r>
              <a:rPr lang="fr-FR" b="1" dirty="0"/>
              <a:t> = 73,81%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/>
              <a:t>Clusterisation</a:t>
            </a:r>
            <a:r>
              <a:rPr lang="fr-FR" b="1" dirty="0"/>
              <a:t> k-</a:t>
            </a:r>
            <a:r>
              <a:rPr lang="fr-FR" b="1" dirty="0" err="1"/>
              <a:t>means</a:t>
            </a: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/>
              <a:t>ARI Score = 36,39%</a:t>
            </a:r>
          </a:p>
        </p:txBody>
      </p:sp>
    </p:spTree>
    <p:extLst>
      <p:ext uri="{BB962C8B-B14F-4D97-AF65-F5344CB8AC3E}">
        <p14:creationId xmlns:p14="http://schemas.microsoft.com/office/powerpoint/2010/main" val="3503752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74F85F9-91E0-DC28-6B86-11A3F7F1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740" y="2019299"/>
            <a:ext cx="7909559" cy="389953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5FDF2C-A2E8-5647-5F37-614757E7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Universal Sentence Encoder (USE)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67A631-B0B6-5A5B-6B61-F5F2C148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11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D8F4F7-E475-5F71-2A1B-4A80689D272C}"/>
              </a:ext>
            </a:extLst>
          </p:cNvPr>
          <p:cNvSpPr txBox="1">
            <a:spLocks/>
          </p:cNvSpPr>
          <p:nvPr/>
        </p:nvSpPr>
        <p:spPr>
          <a:xfrm>
            <a:off x="389163" y="2171695"/>
            <a:ext cx="2780757" cy="40385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Source = </a:t>
            </a:r>
            <a:r>
              <a:rPr lang="fr-FR" b="1" dirty="0" err="1"/>
              <a:t>product_name</a:t>
            </a: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Application du modèle par lots de 10 phrases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Régression Logistique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 err="1"/>
              <a:t>Accuracy</a:t>
            </a:r>
            <a:r>
              <a:rPr lang="fr-FR" b="1" dirty="0"/>
              <a:t> = 89,05%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/>
              <a:t>Clusterisation</a:t>
            </a:r>
            <a:r>
              <a:rPr lang="fr-FR" b="1" dirty="0"/>
              <a:t> k-</a:t>
            </a:r>
            <a:r>
              <a:rPr lang="fr-FR" b="1" dirty="0" err="1"/>
              <a:t>means</a:t>
            </a: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/>
              <a:t>ARI Score = 70,44%</a:t>
            </a:r>
          </a:p>
        </p:txBody>
      </p:sp>
    </p:spTree>
    <p:extLst>
      <p:ext uri="{BB962C8B-B14F-4D97-AF65-F5344CB8AC3E}">
        <p14:creationId xmlns:p14="http://schemas.microsoft.com/office/powerpoint/2010/main" val="2964124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7A4B5-FD4A-1CAA-BD51-17F5FC864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Vectorisations Avancées des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923008-2EAE-18CA-A681-31C04DCA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12</a:t>
            </a:fld>
            <a:endParaRPr lang="fr-FR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A11AB7F2-F975-9061-2466-7F0DB3D0DCDF}"/>
              </a:ext>
            </a:extLst>
          </p:cNvPr>
          <p:cNvSpPr txBox="1">
            <a:spLocks/>
          </p:cNvSpPr>
          <p:nvPr/>
        </p:nvSpPr>
        <p:spPr>
          <a:xfrm>
            <a:off x="710294" y="2012900"/>
            <a:ext cx="4865913" cy="4171345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BERT (</a:t>
            </a:r>
            <a:r>
              <a:rPr lang="fr-FR" b="1" dirty="0" err="1"/>
              <a:t>Hugging</a:t>
            </a:r>
            <a:r>
              <a:rPr lang="fr-FR" b="1" dirty="0"/>
              <a:t> Face)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2000" dirty="0"/>
              <a:t>Modèle pré-entraîné capable de comprendre le contexte des mots dans une phrase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4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2000" dirty="0"/>
              <a:t>Modèle de langage basé sur des Transformers. Entraîné sur des tâches de remplissage de masque et de prédiction de phrase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4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2000" dirty="0"/>
              <a:t>Représentations contextuelles bidirectionnelles des mots, adaptées via la bibliothèque </a:t>
            </a:r>
            <a:r>
              <a:rPr lang="fr-FR" sz="2000" dirty="0" err="1"/>
              <a:t>Hugging</a:t>
            </a:r>
            <a:r>
              <a:rPr lang="fr-FR" sz="2000" dirty="0"/>
              <a:t> Face pour une personnalisation simple et rapide.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27FAABA-4A1C-F55C-FA4B-34E91DDD1310}"/>
              </a:ext>
            </a:extLst>
          </p:cNvPr>
          <p:cNvSpPr txBox="1">
            <a:spLocks/>
          </p:cNvSpPr>
          <p:nvPr/>
        </p:nvSpPr>
        <p:spPr>
          <a:xfrm>
            <a:off x="6327321" y="2012899"/>
            <a:ext cx="5070022" cy="41713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BERT (</a:t>
            </a:r>
            <a:r>
              <a:rPr lang="fr-FR" b="1" dirty="0" err="1"/>
              <a:t>TensorFlow</a:t>
            </a:r>
            <a:r>
              <a:rPr lang="fr-FR" b="1" dirty="0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2000" dirty="0"/>
              <a:t>Version de BERT utilisant </a:t>
            </a:r>
            <a:r>
              <a:rPr lang="fr-FR" sz="2000" dirty="0" err="1"/>
              <a:t>TensorFlow</a:t>
            </a:r>
            <a:endParaRPr lang="fr-FR" sz="20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fr-FR" sz="20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2000" dirty="0"/>
              <a:t>Conçu pour des applications similaires à celles du modèle </a:t>
            </a:r>
            <a:r>
              <a:rPr lang="fr-FR" sz="2000" dirty="0" err="1"/>
              <a:t>Hugging</a:t>
            </a:r>
            <a:r>
              <a:rPr lang="fr-FR" sz="2000" dirty="0"/>
              <a:t> Face, avec un focus sur l'intégration et la prédiction via </a:t>
            </a:r>
            <a:r>
              <a:rPr lang="fr-FR" sz="2000" dirty="0" err="1"/>
              <a:t>TensorFlow</a:t>
            </a:r>
            <a:r>
              <a:rPr lang="fr-FR" sz="2000" dirty="0"/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fr-FR" sz="20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2000" dirty="0"/>
              <a:t>Méthode d'extraction des caractéristiques identique + intégration de </a:t>
            </a:r>
            <a:r>
              <a:rPr lang="fr-FR" sz="2000" dirty="0" err="1"/>
              <a:t>TensorFlow</a:t>
            </a:r>
            <a:r>
              <a:rPr lang="fr-FR" sz="2000" dirty="0"/>
              <a:t> pour des opérations de prétraitement et de traitement en lot.</a:t>
            </a:r>
          </a:p>
        </p:txBody>
      </p:sp>
    </p:spTree>
    <p:extLst>
      <p:ext uri="{BB962C8B-B14F-4D97-AF65-F5344CB8AC3E}">
        <p14:creationId xmlns:p14="http://schemas.microsoft.com/office/powerpoint/2010/main" val="330964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70C6AD1-B897-08F7-697E-14F8A81C7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320" y="1992085"/>
            <a:ext cx="7889695" cy="38981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9B63529-D0A6-6CFA-45D8-501F80EB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BERT (</a:t>
            </a:r>
            <a:r>
              <a:rPr lang="fr-FR" dirty="0" err="1"/>
              <a:t>Hugging</a:t>
            </a:r>
            <a:r>
              <a:rPr lang="fr-FR" dirty="0"/>
              <a:t> Face)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B83575-8FD1-7650-8B63-FC9C1964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13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759D7-ED6B-36F5-E3FD-0A48FD1EADC3}"/>
              </a:ext>
            </a:extLst>
          </p:cNvPr>
          <p:cNvSpPr txBox="1">
            <a:spLocks/>
          </p:cNvSpPr>
          <p:nvPr/>
        </p:nvSpPr>
        <p:spPr>
          <a:xfrm>
            <a:off x="389163" y="2171695"/>
            <a:ext cx="3001737" cy="40385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Source =</a:t>
            </a:r>
            <a:r>
              <a:rPr lang="fr-FR" dirty="0"/>
              <a:t> </a:t>
            </a:r>
            <a:r>
              <a:rPr lang="fr-FR" b="1" dirty="0" err="1"/>
              <a:t>product_name</a:t>
            </a: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Modèle : </a:t>
            </a:r>
            <a:r>
              <a:rPr lang="fr-FR" b="1" dirty="0" err="1"/>
              <a:t>bert</a:t>
            </a:r>
            <a:r>
              <a:rPr lang="fr-FR" b="1" dirty="0"/>
              <a:t>-base-</a:t>
            </a:r>
            <a:r>
              <a:rPr lang="fr-FR" b="1" dirty="0" err="1"/>
              <a:t>uncased</a:t>
            </a:r>
            <a:endParaRPr lang="fr-FR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Max </a:t>
            </a:r>
            <a:r>
              <a:rPr lang="fr-FR" b="1" dirty="0" err="1"/>
              <a:t>tokens</a:t>
            </a:r>
            <a:r>
              <a:rPr lang="fr-FR" b="1" dirty="0"/>
              <a:t>/phrase = 160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Régression Logistique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 err="1"/>
              <a:t>Accuracy</a:t>
            </a:r>
            <a:r>
              <a:rPr lang="fr-FR" b="1" dirty="0"/>
              <a:t> = 92,86%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/>
              <a:t>Clusterisation</a:t>
            </a:r>
            <a:r>
              <a:rPr lang="fr-FR" b="1" dirty="0"/>
              <a:t> k-</a:t>
            </a:r>
            <a:r>
              <a:rPr lang="fr-FR" b="1" dirty="0" err="1"/>
              <a:t>means</a:t>
            </a: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/>
              <a:t>ARI Score = 60,49%</a:t>
            </a:r>
          </a:p>
        </p:txBody>
      </p:sp>
    </p:spTree>
    <p:extLst>
      <p:ext uri="{BB962C8B-B14F-4D97-AF65-F5344CB8AC3E}">
        <p14:creationId xmlns:p14="http://schemas.microsoft.com/office/powerpoint/2010/main" val="674457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B3C4D06-F6FC-769D-E9D2-95A955A3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795" y="1992084"/>
            <a:ext cx="7904935" cy="395967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634D1F9-27C2-20BA-5265-C0844BBE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BERT (</a:t>
            </a:r>
            <a:r>
              <a:rPr lang="fr-FR" dirty="0" err="1"/>
              <a:t>Tensor</a:t>
            </a:r>
            <a:r>
              <a:rPr lang="fr-FR" dirty="0"/>
              <a:t> Flow)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0029F6-FB9E-C1F3-6AA5-83E6114A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14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C06FCC-CEEC-BE3B-BCA1-BEAE411E6E08}"/>
              </a:ext>
            </a:extLst>
          </p:cNvPr>
          <p:cNvSpPr txBox="1">
            <a:spLocks/>
          </p:cNvSpPr>
          <p:nvPr/>
        </p:nvSpPr>
        <p:spPr>
          <a:xfrm>
            <a:off x="389163" y="2171695"/>
            <a:ext cx="2986497" cy="40385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Source = </a:t>
            </a:r>
            <a:r>
              <a:rPr lang="fr-FR" b="1" dirty="0" err="1"/>
              <a:t>product_name</a:t>
            </a: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err="1"/>
              <a:t>TensorFlow</a:t>
            </a:r>
            <a:r>
              <a:rPr lang="fr-FR" sz="1800" b="1" dirty="0"/>
              <a:t> Hub : bert_en_uncased_L-12_H-768_A-12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/>
              <a:t>Même schéma que </a:t>
            </a:r>
            <a:r>
              <a:rPr lang="fr-FR" sz="1800" b="1" dirty="0" err="1"/>
              <a:t>Hugging</a:t>
            </a:r>
            <a:r>
              <a:rPr lang="fr-FR" sz="1800" b="1" dirty="0"/>
              <a:t> Face</a:t>
            </a: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Régression Logistique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 err="1"/>
              <a:t>Accuracy</a:t>
            </a:r>
            <a:r>
              <a:rPr lang="fr-FR" b="1" dirty="0"/>
              <a:t> = 92,86%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/>
              <a:t>Clusterisation</a:t>
            </a:r>
            <a:r>
              <a:rPr lang="fr-FR" b="1" dirty="0"/>
              <a:t> k-</a:t>
            </a:r>
            <a:r>
              <a:rPr lang="fr-FR" b="1" dirty="0" err="1"/>
              <a:t>means</a:t>
            </a: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/>
              <a:t>ARI Score = 60,09%</a:t>
            </a:r>
          </a:p>
        </p:txBody>
      </p:sp>
    </p:spTree>
    <p:extLst>
      <p:ext uri="{BB962C8B-B14F-4D97-AF65-F5344CB8AC3E}">
        <p14:creationId xmlns:p14="http://schemas.microsoft.com/office/powerpoint/2010/main" val="4193212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6550C-3BD8-4C34-D7DF-DEF4FBEA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Prétraitement de l’Image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E1D887-228E-309C-9029-8D9DE584A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15</a:t>
            </a:fld>
            <a:endParaRPr lang="fr-FR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82F18E7-546C-889D-04C5-584B199CC7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81" b="16786"/>
          <a:stretch/>
        </p:blipFill>
        <p:spPr bwMode="auto">
          <a:xfrm>
            <a:off x="3820878" y="2192110"/>
            <a:ext cx="1874520" cy="190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2B1E466-38AC-4306-82B5-67EA5F4F5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05" b="16786"/>
          <a:stretch/>
        </p:blipFill>
        <p:spPr bwMode="auto">
          <a:xfrm>
            <a:off x="1097280" y="2196293"/>
            <a:ext cx="1874520" cy="190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5D167B3F-B545-0ED2-1C45-564E172AD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8393" b="16786"/>
          <a:stretch/>
        </p:blipFill>
        <p:spPr bwMode="auto">
          <a:xfrm>
            <a:off x="6551019" y="2192110"/>
            <a:ext cx="1874520" cy="190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08D8B272-1B53-DDC8-0AAC-1C5211484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05" b="16786"/>
          <a:stretch/>
        </p:blipFill>
        <p:spPr bwMode="auto">
          <a:xfrm>
            <a:off x="9281160" y="2192110"/>
            <a:ext cx="1874520" cy="190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64F595DB-383F-902E-033C-2E04CE7E56DB}"/>
              </a:ext>
            </a:extLst>
          </p:cNvPr>
          <p:cNvSpPr/>
          <p:nvPr/>
        </p:nvSpPr>
        <p:spPr>
          <a:xfrm>
            <a:off x="3099153" y="2939142"/>
            <a:ext cx="587828" cy="204107"/>
          </a:xfrm>
          <a:prstGeom prst="rightArrow">
            <a:avLst>
              <a:gd name="adj1" fmla="val 33999"/>
              <a:gd name="adj2" fmla="val 7399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98ACBCC-0347-F440-3FB1-929A152CB6C7}"/>
              </a:ext>
            </a:extLst>
          </p:cNvPr>
          <p:cNvSpPr/>
          <p:nvPr/>
        </p:nvSpPr>
        <p:spPr>
          <a:xfrm>
            <a:off x="5829294" y="2939142"/>
            <a:ext cx="587828" cy="204107"/>
          </a:xfrm>
          <a:prstGeom prst="rightArrow">
            <a:avLst>
              <a:gd name="adj1" fmla="val 33999"/>
              <a:gd name="adj2" fmla="val 7399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C8FF4A0F-BB02-00E4-A9DA-8D1EEC604002}"/>
              </a:ext>
            </a:extLst>
          </p:cNvPr>
          <p:cNvSpPr/>
          <p:nvPr/>
        </p:nvSpPr>
        <p:spPr>
          <a:xfrm>
            <a:off x="8559435" y="2939142"/>
            <a:ext cx="587828" cy="204107"/>
          </a:xfrm>
          <a:prstGeom prst="rightArrow">
            <a:avLst>
              <a:gd name="adj1" fmla="val 33999"/>
              <a:gd name="adj2" fmla="val 7399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5096CF7-46D1-801D-D9F3-7855DADEF342}"/>
              </a:ext>
            </a:extLst>
          </p:cNvPr>
          <p:cNvSpPr txBox="1">
            <a:spLocks/>
          </p:cNvSpPr>
          <p:nvPr/>
        </p:nvSpPr>
        <p:spPr>
          <a:xfrm>
            <a:off x="960980" y="4245424"/>
            <a:ext cx="2692930" cy="16415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- Conversion en niveaux de gris</a:t>
            </a:r>
          </a:p>
          <a:p>
            <a:pPr marL="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- Redimensionnement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1137E60-2640-67EC-02D5-E7F3FA5D034A}"/>
              </a:ext>
            </a:extLst>
          </p:cNvPr>
          <p:cNvSpPr txBox="1">
            <a:spLocks/>
          </p:cNvSpPr>
          <p:nvPr/>
        </p:nvSpPr>
        <p:spPr>
          <a:xfrm>
            <a:off x="4009463" y="4233180"/>
            <a:ext cx="2612574" cy="178798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Égalisation : </a:t>
            </a:r>
          </a:p>
          <a:p>
            <a:pPr marL="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+ contraste global</a:t>
            </a:r>
          </a:p>
          <a:p>
            <a:pPr marL="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Uniformisation des niveaux d'intensité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80A2EA1-7464-5371-9743-94556696BA73}"/>
              </a:ext>
            </a:extLst>
          </p:cNvPr>
          <p:cNvSpPr txBox="1">
            <a:spLocks/>
          </p:cNvSpPr>
          <p:nvPr/>
        </p:nvSpPr>
        <p:spPr>
          <a:xfrm>
            <a:off x="7333143" y="4245424"/>
            <a:ext cx="3822537" cy="178798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Filtrage &amp; Réduction du bruit : </a:t>
            </a:r>
          </a:p>
          <a:p>
            <a:pPr marL="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- Détails inutiles </a:t>
            </a:r>
          </a:p>
          <a:p>
            <a:pPr marL="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- Irrégularités visuelles</a:t>
            </a:r>
          </a:p>
        </p:txBody>
      </p:sp>
    </p:spTree>
    <p:extLst>
      <p:ext uri="{BB962C8B-B14F-4D97-AF65-F5344CB8AC3E}">
        <p14:creationId xmlns:p14="http://schemas.microsoft.com/office/powerpoint/2010/main" val="1400844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C7E48-A070-1D12-C9A3-11CACDA0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Méthodes d’Extraction Basiques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61236D-3C9B-FD91-5023-1951D0174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16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1A8056EF-8488-6DC7-9716-4E12FDA3AEDC}"/>
              </a:ext>
            </a:extLst>
          </p:cNvPr>
          <p:cNvSpPr txBox="1">
            <a:spLocks/>
          </p:cNvSpPr>
          <p:nvPr/>
        </p:nvSpPr>
        <p:spPr>
          <a:xfrm>
            <a:off x="710294" y="2012900"/>
            <a:ext cx="4865913" cy="41713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 err="1"/>
              <a:t>Scale</a:t>
            </a:r>
            <a:r>
              <a:rPr lang="fr-FR" b="1" dirty="0"/>
              <a:t>-Invariant </a:t>
            </a:r>
            <a:r>
              <a:rPr lang="fr-FR" b="1" dirty="0" err="1"/>
              <a:t>Feature</a:t>
            </a:r>
            <a:r>
              <a:rPr lang="fr-FR" b="1" dirty="0"/>
              <a:t> </a:t>
            </a:r>
            <a:r>
              <a:rPr lang="fr-FR" b="1" dirty="0" err="1"/>
              <a:t>Transform</a:t>
            </a:r>
            <a:r>
              <a:rPr lang="fr-FR" b="1" dirty="0"/>
              <a:t> (SIFT)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2000" dirty="0"/>
              <a:t>Identifie des points d’intérêt dans une image, invariants aux changements d’échelle, de rotation, et d’éclairage.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fr-FR" sz="20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2000" dirty="0"/>
              <a:t>Robuste pour la reconnaissance d'objets sous différentes perspectives et conditions visuelles, mais coûteux en calcul.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D8F7CC3F-08F7-8C2A-E48C-46F0C4763064}"/>
              </a:ext>
            </a:extLst>
          </p:cNvPr>
          <p:cNvSpPr txBox="1">
            <a:spLocks/>
          </p:cNvSpPr>
          <p:nvPr/>
        </p:nvSpPr>
        <p:spPr>
          <a:xfrm>
            <a:off x="6327321" y="2012899"/>
            <a:ext cx="5070022" cy="41713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 err="1"/>
              <a:t>Oriented</a:t>
            </a:r>
            <a:r>
              <a:rPr lang="fr-FR" b="1" dirty="0"/>
              <a:t> FAST and </a:t>
            </a:r>
            <a:r>
              <a:rPr lang="fr-FR" b="1" dirty="0" err="1"/>
              <a:t>Rotated</a:t>
            </a:r>
            <a:r>
              <a:rPr lang="fr-FR" b="1" dirty="0"/>
              <a:t> BRIEF (ORB)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2000" dirty="0"/>
              <a:t>Détecte des points d’intérêt et génère des descripteurs rapidement.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fr-FR" sz="20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2000" dirty="0"/>
              <a:t>Efficace pour les systèmes en temps réel, avec invariance à la rotation, mais sensible aux changements d'échelle.</a:t>
            </a:r>
          </a:p>
        </p:txBody>
      </p:sp>
    </p:spTree>
    <p:extLst>
      <p:ext uri="{BB962C8B-B14F-4D97-AF65-F5344CB8AC3E}">
        <p14:creationId xmlns:p14="http://schemas.microsoft.com/office/powerpoint/2010/main" val="1769404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7502E4-590F-EE1E-0F06-13F5CEFD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Scale</a:t>
            </a:r>
            <a:r>
              <a:rPr lang="fr-FR" dirty="0"/>
              <a:t>-Invariant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Transform</a:t>
            </a:r>
            <a:r>
              <a:rPr lang="fr-FR" dirty="0"/>
              <a:t> (SIFT)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E7A3A7-4112-083E-0122-17B4154C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17</a:t>
            </a:fld>
            <a:endParaRPr lang="fr-FR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E6AD2B2-32D3-09F5-F0A7-370936E31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1992085"/>
            <a:ext cx="7955279" cy="395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478AFA8-2F58-76CC-C275-76B629A815FC}"/>
              </a:ext>
            </a:extLst>
          </p:cNvPr>
          <p:cNvSpPr txBox="1">
            <a:spLocks/>
          </p:cNvSpPr>
          <p:nvPr/>
        </p:nvSpPr>
        <p:spPr>
          <a:xfrm>
            <a:off x="389163" y="2171695"/>
            <a:ext cx="2780757" cy="40385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Nombre de descripteurs = 285114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Nombre de clusters estimés =  534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Régression Logistique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 err="1"/>
              <a:t>Accuracy</a:t>
            </a:r>
            <a:r>
              <a:rPr lang="fr-FR" b="1" dirty="0"/>
              <a:t> = 19,52%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/>
              <a:t>Clusterisation</a:t>
            </a:r>
            <a:r>
              <a:rPr lang="fr-FR" b="1" dirty="0"/>
              <a:t> k-</a:t>
            </a:r>
            <a:r>
              <a:rPr lang="fr-FR" b="1" dirty="0" err="1"/>
              <a:t>means</a:t>
            </a: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/>
              <a:t>ARI Score = 70,44%</a:t>
            </a:r>
          </a:p>
        </p:txBody>
      </p:sp>
    </p:spTree>
    <p:extLst>
      <p:ext uri="{BB962C8B-B14F-4D97-AF65-F5344CB8AC3E}">
        <p14:creationId xmlns:p14="http://schemas.microsoft.com/office/powerpoint/2010/main" val="1327445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2F2FB0-01BA-9AF3-E161-E89C3EE6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Oriented FAST and Rotated BRIEF (ORB)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243686-714A-C640-E8BB-52455C15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18</a:t>
            </a:fld>
            <a:endParaRPr lang="fr-FR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0FA431-0BA7-8504-AA42-643B0363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1992085"/>
            <a:ext cx="7955279" cy="395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F357CFDB-84FB-1893-7E1C-14B5627CE137}"/>
              </a:ext>
            </a:extLst>
          </p:cNvPr>
          <p:cNvSpPr txBox="1">
            <a:spLocks/>
          </p:cNvSpPr>
          <p:nvPr/>
        </p:nvSpPr>
        <p:spPr>
          <a:xfrm>
            <a:off x="389163" y="2171695"/>
            <a:ext cx="2780757" cy="40385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Nombre de descripteurs = 329971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Nombre de clusters estimés =  574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Régression Logistique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 err="1"/>
              <a:t>Accuracy</a:t>
            </a:r>
            <a:r>
              <a:rPr lang="fr-FR" b="1" dirty="0"/>
              <a:t> = 18,57%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/>
              <a:t>Clusterisation</a:t>
            </a:r>
            <a:r>
              <a:rPr lang="fr-FR" b="1" dirty="0"/>
              <a:t> k-</a:t>
            </a:r>
            <a:r>
              <a:rPr lang="fr-FR" b="1" dirty="0" err="1"/>
              <a:t>means</a:t>
            </a: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/>
              <a:t>ARI Score = 2,87%</a:t>
            </a:r>
          </a:p>
        </p:txBody>
      </p:sp>
    </p:spTree>
    <p:extLst>
      <p:ext uri="{BB962C8B-B14F-4D97-AF65-F5344CB8AC3E}">
        <p14:creationId xmlns:p14="http://schemas.microsoft.com/office/powerpoint/2010/main" val="1061333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ECFDBB-0C17-C3B7-81C5-0DEBC4B68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dirty="0"/>
              <a:t>Réseaux de Neurones Pré-Entraînés (CNN)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F9415A-D79F-B090-B774-59B9D408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19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B37E8BB-DEE9-B905-7449-3EBD785492CE}"/>
              </a:ext>
            </a:extLst>
          </p:cNvPr>
          <p:cNvSpPr txBox="1">
            <a:spLocks/>
          </p:cNvSpPr>
          <p:nvPr/>
        </p:nvSpPr>
        <p:spPr>
          <a:xfrm>
            <a:off x="710294" y="2012900"/>
            <a:ext cx="4865913" cy="41713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VGG16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Réseau de neurones convolutifs profond constitué de 16 couches, utilisé pour la classification d'images.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Utilise des filtres de petite taille (3x3), offrant une grande précision mais avec un temps d'entraînement et une consommation de mémoire élevés.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A05EF9E0-F2AA-B9F6-E258-15FF0232A093}"/>
              </a:ext>
            </a:extLst>
          </p:cNvPr>
          <p:cNvSpPr txBox="1">
            <a:spLocks/>
          </p:cNvSpPr>
          <p:nvPr/>
        </p:nvSpPr>
        <p:spPr>
          <a:xfrm>
            <a:off x="6327321" y="2012899"/>
            <a:ext cx="5070022" cy="41713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ResNet50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Réseau de neurones convolutifs à 50 couches intégrant des connexions résiduelles pour prévenir la dégradation des performances avec l'augmentation de la profondeur.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Permet un entraînement de réseaux très profonds, tout en conservant des performances élevées sur des tâches complexes comme la classification d'images.</a:t>
            </a:r>
          </a:p>
        </p:txBody>
      </p:sp>
    </p:spTree>
    <p:extLst>
      <p:ext uri="{BB962C8B-B14F-4D97-AF65-F5344CB8AC3E}">
        <p14:creationId xmlns:p14="http://schemas.microsoft.com/office/powerpoint/2010/main" val="2948160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7D6641-C26D-A5DC-C085-40CDFFEE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2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6CE0A70-B379-BD5C-C409-102B2ED4A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357" y="1910443"/>
            <a:ext cx="10764323" cy="4220936"/>
          </a:xfrm>
        </p:spPr>
        <p:txBody>
          <a:bodyPr>
            <a:normAutofit fontScale="92500" lnSpcReduction="10000"/>
          </a:bodyPr>
          <a:lstStyle/>
          <a:p>
            <a:r>
              <a:rPr lang="fr-FR" sz="2400" b="1" dirty="0">
                <a:solidFill>
                  <a:schemeClr val="bg1">
                    <a:lumMod val="10000"/>
                  </a:schemeClr>
                </a:solidFill>
              </a:rPr>
              <a:t>Contexte : </a:t>
            </a:r>
            <a:r>
              <a:rPr lang="fr-FR" sz="2400" dirty="0">
                <a:solidFill>
                  <a:schemeClr val="bg1">
                    <a:lumMod val="10000"/>
                  </a:schemeClr>
                </a:solidFill>
              </a:rPr>
              <a:t>Automatisation de l'attribution de catégories de produits pour une marketplace e-commerce.</a:t>
            </a:r>
          </a:p>
          <a:p>
            <a:r>
              <a:rPr lang="fr-FR" sz="2400" b="1" dirty="0">
                <a:solidFill>
                  <a:schemeClr val="bg1">
                    <a:lumMod val="10000"/>
                  </a:schemeClr>
                </a:solidFill>
              </a:rPr>
              <a:t>Objectif : </a:t>
            </a:r>
            <a:r>
              <a:rPr lang="fr-FR" sz="2400" dirty="0">
                <a:solidFill>
                  <a:schemeClr val="bg1">
                    <a:lumMod val="10000"/>
                  </a:schemeClr>
                </a:solidFill>
              </a:rPr>
              <a:t>Développer un moteur de classification des articles en utilisant les descriptions textuelles et les images.</a:t>
            </a:r>
          </a:p>
          <a:p>
            <a:r>
              <a:rPr lang="fr-FR" sz="2400" b="1" dirty="0">
                <a:solidFill>
                  <a:schemeClr val="bg1">
                    <a:lumMod val="10000"/>
                  </a:schemeClr>
                </a:solidFill>
              </a:rPr>
              <a:t>Importance :</a:t>
            </a:r>
          </a:p>
          <a:p>
            <a:pPr lvl="1"/>
            <a:r>
              <a:rPr lang="fr-FR" sz="2200" dirty="0">
                <a:solidFill>
                  <a:schemeClr val="bg1">
                    <a:lumMod val="10000"/>
                  </a:schemeClr>
                </a:solidFill>
              </a:rPr>
              <a:t>Améliorer l'expérience utilisateur pour les vendeurs et acheteurs.</a:t>
            </a:r>
          </a:p>
          <a:p>
            <a:pPr lvl="1"/>
            <a:r>
              <a:rPr lang="fr-FR" sz="2200" dirty="0">
                <a:solidFill>
                  <a:schemeClr val="bg1">
                    <a:lumMod val="10000"/>
                  </a:schemeClr>
                </a:solidFill>
              </a:rPr>
              <a:t>Passer à l'échelle pour gérer un volume croissant d'articles.</a:t>
            </a:r>
          </a:p>
          <a:p>
            <a:pPr marL="0" indent="0">
              <a:buNone/>
            </a:pPr>
            <a:r>
              <a:rPr lang="fr-FR" sz="2400" b="1" dirty="0"/>
              <a:t>Approches Utilisées :</a:t>
            </a:r>
          </a:p>
          <a:p>
            <a:pPr lvl="1"/>
            <a:r>
              <a:rPr lang="fr-FR" sz="2000" dirty="0"/>
              <a:t>Prétraitement et extraction de </a:t>
            </a:r>
            <a:r>
              <a:rPr lang="fr-FR" sz="2000" dirty="0" err="1"/>
              <a:t>features</a:t>
            </a:r>
            <a:r>
              <a:rPr lang="fr-FR" sz="2000" dirty="0"/>
              <a:t> pour le texte et les images.</a:t>
            </a:r>
          </a:p>
          <a:p>
            <a:pPr lvl="1"/>
            <a:r>
              <a:rPr lang="fr-FR" sz="2000" dirty="0"/>
              <a:t>Réduction de dimension pour visualisation et validation des clusters.</a:t>
            </a:r>
          </a:p>
          <a:p>
            <a:pPr lvl="1"/>
            <a:r>
              <a:rPr lang="fr-FR" sz="2000" dirty="0"/>
              <a:t>Classification supervisée pour affiner le modèle.</a:t>
            </a:r>
          </a:p>
          <a:p>
            <a:pPr lvl="1"/>
            <a:r>
              <a:rPr lang="fr-FR" sz="2000" dirty="0"/>
              <a:t>Exploration de l'API pour élargir l'offre de produits.</a:t>
            </a:r>
          </a:p>
          <a:p>
            <a:pPr lvl="1"/>
            <a:endParaRPr lang="fr-FR" sz="2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D6899EA-F1DE-CC5E-FB60-B0E446CA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dirty="0"/>
              <a:t>ENJEUX</a:t>
            </a:r>
          </a:p>
        </p:txBody>
      </p:sp>
    </p:spTree>
    <p:extLst>
      <p:ext uri="{BB962C8B-B14F-4D97-AF65-F5344CB8AC3E}">
        <p14:creationId xmlns:p14="http://schemas.microsoft.com/office/powerpoint/2010/main" val="2206985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AE76D9-8B68-332B-1D5A-A4CB431B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VGG16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868A78-6AFF-B78B-461F-DD9DCAE7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20</a:t>
            </a:fld>
            <a:endParaRPr lang="fr-FR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D2D38D61-5367-7605-5E24-B17292A65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1992085"/>
            <a:ext cx="7955279" cy="395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FB1FB7F-3050-E04B-8249-439765318B25}"/>
              </a:ext>
            </a:extLst>
          </p:cNvPr>
          <p:cNvSpPr txBox="1">
            <a:spLocks/>
          </p:cNvSpPr>
          <p:nvPr/>
        </p:nvSpPr>
        <p:spPr>
          <a:xfrm>
            <a:off x="389163" y="2171695"/>
            <a:ext cx="2780757" cy="40385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Nombre de descripteurs = 4096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Régression Logistique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 err="1"/>
              <a:t>Accuracy</a:t>
            </a:r>
            <a:r>
              <a:rPr lang="fr-FR" b="1" dirty="0"/>
              <a:t> = 81,90%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/>
              <a:t>Clusterisation</a:t>
            </a:r>
            <a:r>
              <a:rPr lang="fr-FR" b="1" dirty="0"/>
              <a:t> k-</a:t>
            </a:r>
            <a:r>
              <a:rPr lang="fr-FR" b="1" dirty="0" err="1"/>
              <a:t>means</a:t>
            </a: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/>
              <a:t>ARI Score = 35,47%</a:t>
            </a:r>
          </a:p>
        </p:txBody>
      </p:sp>
    </p:spTree>
    <p:extLst>
      <p:ext uri="{BB962C8B-B14F-4D97-AF65-F5344CB8AC3E}">
        <p14:creationId xmlns:p14="http://schemas.microsoft.com/office/powerpoint/2010/main" val="227566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C058A0-02A5-2E19-B1AB-9084ACA7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RestNet50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213024-DEEA-6EA2-F5AA-9242F4279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21</a:t>
            </a:fld>
            <a:endParaRPr lang="fr-FR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9B43ED9-F126-17E8-B0A7-2631CEDA7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1992085"/>
            <a:ext cx="7955279" cy="395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15BC1DB-851A-3D3C-6BF2-9BD15F32292A}"/>
              </a:ext>
            </a:extLst>
          </p:cNvPr>
          <p:cNvSpPr txBox="1">
            <a:spLocks/>
          </p:cNvSpPr>
          <p:nvPr/>
        </p:nvSpPr>
        <p:spPr>
          <a:xfrm>
            <a:off x="389163" y="2171695"/>
            <a:ext cx="2780757" cy="40385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Nombre de descripteurs = 2048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Régression Logistique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 err="1"/>
              <a:t>Accuracy</a:t>
            </a:r>
            <a:r>
              <a:rPr lang="fr-FR" b="1" dirty="0"/>
              <a:t> = 81,90%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/>
              <a:t>Clusterisation</a:t>
            </a:r>
            <a:r>
              <a:rPr lang="fr-FR" b="1" dirty="0"/>
              <a:t> k-</a:t>
            </a:r>
            <a:r>
              <a:rPr lang="fr-FR" b="1" dirty="0" err="1"/>
              <a:t>means</a:t>
            </a: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/>
              <a:t>ARI Score = 35,47%</a:t>
            </a:r>
          </a:p>
        </p:txBody>
      </p:sp>
    </p:spTree>
    <p:extLst>
      <p:ext uri="{BB962C8B-B14F-4D97-AF65-F5344CB8AC3E}">
        <p14:creationId xmlns:p14="http://schemas.microsoft.com/office/powerpoint/2010/main" val="4007465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5EF269-7613-FE1B-A8A8-3426BAEBD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 de Faisabilité – Bilan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6D5B71-C04C-51CB-0568-DD188140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22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51DB1BE-2D0A-8039-F641-B6E36BFB818D}"/>
              </a:ext>
            </a:extLst>
          </p:cNvPr>
          <p:cNvSpPr txBox="1">
            <a:spLocks/>
          </p:cNvSpPr>
          <p:nvPr/>
        </p:nvSpPr>
        <p:spPr>
          <a:xfrm>
            <a:off x="710295" y="2012900"/>
            <a:ext cx="2269669" cy="41713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800" b="1" dirty="0"/>
              <a:t>Textes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b="1" dirty="0"/>
              <a:t>1. USE 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 err="1"/>
              <a:t>Accuracy</a:t>
            </a:r>
            <a:r>
              <a:rPr lang="fr-FR" dirty="0"/>
              <a:t> = 89,05%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ARI Score = 70,44%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b="1" dirty="0"/>
              <a:t>2. BERT (HF) 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 err="1"/>
              <a:t>Accuracy</a:t>
            </a:r>
            <a:r>
              <a:rPr lang="fr-FR" dirty="0"/>
              <a:t> = 92,86%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ARI Score = 60,49%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b="1" dirty="0"/>
              <a:t>3. BERT (TF) 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 err="1"/>
              <a:t>Accuracy</a:t>
            </a:r>
            <a:r>
              <a:rPr lang="fr-FR" dirty="0"/>
              <a:t> = 92,86%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ARI Score = 69,09%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1DA7B3B-DAE3-C1D1-FDF1-32BC4353CF0D}"/>
              </a:ext>
            </a:extLst>
          </p:cNvPr>
          <p:cNvSpPr txBox="1">
            <a:spLocks/>
          </p:cNvSpPr>
          <p:nvPr/>
        </p:nvSpPr>
        <p:spPr>
          <a:xfrm>
            <a:off x="3396341" y="2012899"/>
            <a:ext cx="2269670" cy="41713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800" b="1" dirty="0"/>
              <a:t>Images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b="1" dirty="0"/>
              <a:t>1. RestNet50 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 err="1"/>
              <a:t>Accuracy</a:t>
            </a:r>
            <a:r>
              <a:rPr lang="fr-FR" dirty="0"/>
              <a:t> = 82,86%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ARI Score = 38,05%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b="1" dirty="0"/>
              <a:t>2. VGG16 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 err="1"/>
              <a:t>Accuracy</a:t>
            </a:r>
            <a:r>
              <a:rPr lang="fr-FR" dirty="0"/>
              <a:t> = 83,33%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ARI Score = 35,01%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67C872B-B851-E594-54C3-1B6862EF8F72}"/>
              </a:ext>
            </a:extLst>
          </p:cNvPr>
          <p:cNvSpPr txBox="1">
            <a:spLocks/>
          </p:cNvSpPr>
          <p:nvPr/>
        </p:nvSpPr>
        <p:spPr>
          <a:xfrm>
            <a:off x="5992586" y="2012899"/>
            <a:ext cx="5404757" cy="444688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b="1" dirty="0"/>
              <a:t>Textes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- </a:t>
            </a:r>
            <a:r>
              <a:rPr lang="fr-FR" dirty="0"/>
              <a:t>Techniques modernes surpassent les modèles traditionnels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- Importance des représentations contextuelles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Amélioration significative des performances en traitement du langage naturel.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b="1" dirty="0"/>
              <a:t>Images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- Méthodes traditionnelles largement dépassées par réseaux de neurones convolutifs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- Précision supérieure dans le traitement des images de produits, facilitant la séparation des classes.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Utilisation de méthodes avancées cruciale pour améliorer les performances de classification et de recommandation.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Synergie des approches texte et image : vers des systèmes plus robustes et intuitifs, améliorant l'expérience utilisateur.</a:t>
            </a:r>
          </a:p>
        </p:txBody>
      </p:sp>
    </p:spTree>
    <p:extLst>
      <p:ext uri="{BB962C8B-B14F-4D97-AF65-F5344CB8AC3E}">
        <p14:creationId xmlns:p14="http://schemas.microsoft.com/office/powerpoint/2010/main" val="1050800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9712E6-A506-0046-F921-B1E8D913F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23</a:t>
            </a:fld>
            <a:endParaRPr lang="fr-FR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23CEFCD-FDB4-72DA-4D5E-748E96AC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664" y="2016579"/>
            <a:ext cx="4917819" cy="39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85199F4E-DE4E-9091-0AFF-65F9F2898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dirty="0"/>
              <a:t>Classification Supervisée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F80B82-026E-B196-5AB7-96A61443E58C}"/>
              </a:ext>
            </a:extLst>
          </p:cNvPr>
          <p:cNvSpPr txBox="1"/>
          <p:nvPr/>
        </p:nvSpPr>
        <p:spPr>
          <a:xfrm>
            <a:off x="416378" y="1936979"/>
            <a:ext cx="6115051" cy="4360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300" b="1" dirty="0"/>
              <a:t>Approche Préparation Initiale des Images 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fr-FR" sz="1300" dirty="0"/>
              <a:t>- Prétraitement des images (redimensionnement, normalisation) avant l'entraînement.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fr-FR" sz="1300" dirty="0"/>
              <a:t>- Pas de transformations dynamiques, uniquement des modifications statiques.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fr-FR" sz="1000" b="1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300" b="1" dirty="0"/>
              <a:t>Approche </a:t>
            </a:r>
            <a:r>
              <a:rPr lang="fr-FR" sz="1300" b="1" dirty="0" err="1"/>
              <a:t>ImageDataGenerator</a:t>
            </a:r>
            <a:r>
              <a:rPr lang="fr-FR" sz="1300" b="1" dirty="0"/>
              <a:t> avec Data Augmentation 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fr-FR" sz="1300" dirty="0"/>
              <a:t>- Applique des transformations en temps réel (rotation, zoom, etc.) pour augmenter la diversité du </a:t>
            </a:r>
            <a:r>
              <a:rPr lang="fr-FR" sz="1300" dirty="0" err="1"/>
              <a:t>dataset</a:t>
            </a:r>
            <a:r>
              <a:rPr lang="fr-FR" sz="1300" dirty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fr-FR" sz="1300" dirty="0"/>
              <a:t>- Génère des images augmentées dynamiquement pour améliorer la robustesse du modèle.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fr-FR" sz="1000" b="1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300" b="1" dirty="0"/>
              <a:t>Approche Sans Data Augmentation 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fr-FR" sz="1300" dirty="0"/>
              <a:t>- Le modèle s'entraîne sur les images d'origine sans transformations.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fr-FR" sz="1300" dirty="0"/>
              <a:t>- Aucune augmentation ou modification des données.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fr-FR" sz="1000" b="1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300" b="1" dirty="0"/>
              <a:t>Approche avec Data Augmentation Intégrée 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fr-FR" sz="1300" dirty="0"/>
              <a:t>- Les transformations sont intégrées directement dans le modèle pendant l'entraînement.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fr-FR" sz="1300" dirty="0"/>
              <a:t>- Améliore la performance en limitant l'</a:t>
            </a:r>
            <a:r>
              <a:rPr lang="fr-FR" sz="1300" dirty="0" err="1"/>
              <a:t>overfitting</a:t>
            </a:r>
            <a:r>
              <a:rPr lang="fr-FR" sz="1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366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95BA42-42BD-86C6-1C11-60FFD4049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Initiale des Images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27916C-9387-F341-E945-D1639E5D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24</a:t>
            </a:fld>
            <a:endParaRPr lang="fr-FR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138BB3-78D2-6F15-2192-D2ADD205B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50" y="1959530"/>
            <a:ext cx="5722821" cy="414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5FAE0AE4-DEB6-CD9A-C073-3F5B1F1DF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307" y="2065376"/>
            <a:ext cx="4776576" cy="381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380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32C8F6-4465-2379-D794-F8E8B685E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avec Data Augmentation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19C204-E07A-B218-5815-5D4D3AB80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25</a:t>
            </a:fld>
            <a:endParaRPr lang="fr-FR"/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80B79E32-816D-3FE6-B29B-A8D99732E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51" y="1959530"/>
            <a:ext cx="5717451" cy="414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7AFEEC78-7B09-87AE-EF19-A38BA3D9F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102" y="2065377"/>
            <a:ext cx="4776577" cy="381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094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14FADA-D40F-0FD6-E062-2AF6C142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sans Data Augmentation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D8A9BF-29D2-061A-64A4-9500AFAD9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26</a:t>
            </a:fld>
            <a:endParaRPr lang="fr-F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B8B0CA-92CA-D4F7-FF22-AAD5DC9BB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83" y="1959530"/>
            <a:ext cx="5722819" cy="414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668F99F-3740-9E91-A754-1ABF508E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101" y="2065377"/>
            <a:ext cx="4776577" cy="381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41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14FADA-D40F-0FD6-E062-2AF6C142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Modélisation avec Data Augmentation Intégrée au Modèle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D8A9BF-29D2-061A-64A4-9500AFAD9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27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3A280E-DD00-775E-A652-B8901B137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83" y="1959530"/>
            <a:ext cx="5722817" cy="414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D87FB-AA8A-F3C0-EA92-74A078FC3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100" y="2065376"/>
            <a:ext cx="4776577" cy="381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338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14FADA-D40F-0FD6-E062-2AF6C142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Supervisée – Bilan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D8A9BF-29D2-061A-64A4-9500AFAD9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28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8E66CA0-628B-295F-94BC-E00732B5FC82}"/>
              </a:ext>
            </a:extLst>
          </p:cNvPr>
          <p:cNvSpPr txBox="1"/>
          <p:nvPr/>
        </p:nvSpPr>
        <p:spPr>
          <a:xfrm>
            <a:off x="1097281" y="2163404"/>
            <a:ext cx="1005839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/>
              <a:t>Modèle 1 : </a:t>
            </a:r>
            <a:r>
              <a:rPr lang="fr-FR" dirty="0"/>
              <a:t>Préparation initiale efficace, mais faible capacité de généralisation.</a:t>
            </a:r>
          </a:p>
          <a:p>
            <a:pPr>
              <a:lnSpc>
                <a:spcPct val="150000"/>
              </a:lnSpc>
            </a:pPr>
            <a:r>
              <a:rPr lang="fr-FR" b="1" dirty="0"/>
              <a:t>Modèle 2 : </a:t>
            </a:r>
            <a:r>
              <a:rPr lang="fr-FR" dirty="0"/>
              <a:t>Précision de validation insuffisant</a:t>
            </a:r>
          </a:p>
          <a:p>
            <a:pPr>
              <a:lnSpc>
                <a:spcPct val="150000"/>
              </a:lnSpc>
            </a:pPr>
            <a:r>
              <a:rPr lang="fr-FR" b="1" dirty="0"/>
              <a:t>Modèle 3 : </a:t>
            </a:r>
            <a:r>
              <a:rPr lang="fr-FR" dirty="0"/>
              <a:t>Meilleurs résultats </a:t>
            </a:r>
            <a:r>
              <a:rPr lang="fr-FR" dirty="0">
                <a:sym typeface="Wingdings" panose="05000000000000000000" pitchFamily="2" charset="2"/>
              </a:rPr>
              <a:t> I</a:t>
            </a:r>
            <a:r>
              <a:rPr lang="fr-FR" dirty="0"/>
              <a:t>mportance d'une structuration adéquate des données.</a:t>
            </a:r>
          </a:p>
          <a:p>
            <a:pPr>
              <a:lnSpc>
                <a:spcPct val="150000"/>
              </a:lnSpc>
            </a:pPr>
            <a:r>
              <a:rPr lang="fr-FR" b="1" dirty="0"/>
              <a:t>Modèle 4 : </a:t>
            </a:r>
            <a:r>
              <a:rPr lang="fr-FR" dirty="0"/>
              <a:t>Performances prometteuses malgré une légère baisse en entraînement.</a:t>
            </a:r>
          </a:p>
          <a:p>
            <a:endParaRPr lang="fr-FR" dirty="0"/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Optimiser l'apprentissage des modèles pour s'adapter aux nouvelles données, crucial pour améliorer la classification d'images.</a:t>
            </a:r>
          </a:p>
          <a:p>
            <a:endParaRPr lang="fr-FR" dirty="0"/>
          </a:p>
          <a:p>
            <a:r>
              <a:rPr lang="fr-FR" dirty="0"/>
              <a:t>Extension de Gamme : Collecte d'informations sur des produits à base de champagne via API, script Python pour extraire les données clés, organisées dans un fichier CSV.</a:t>
            </a:r>
          </a:p>
        </p:txBody>
      </p:sp>
    </p:spTree>
    <p:extLst>
      <p:ext uri="{BB962C8B-B14F-4D97-AF65-F5344CB8AC3E}">
        <p14:creationId xmlns:p14="http://schemas.microsoft.com/office/powerpoint/2010/main" val="3695042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14FADA-D40F-0FD6-E062-2AF6C142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b="1" dirty="0">
                <a:solidFill>
                  <a:schemeClr val="bg1">
                    <a:lumMod val="10000"/>
                  </a:schemeClr>
                </a:solidFill>
              </a:rPr>
              <a:t>Test API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D8A9BF-29D2-061A-64A4-9500AFAD9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621681E6-A5BB-4F2D-9E51-731219571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94835"/>
              </p:ext>
            </p:extLst>
          </p:nvPr>
        </p:nvGraphicFramePr>
        <p:xfrm>
          <a:off x="630377" y="2058952"/>
          <a:ext cx="1099220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9808">
                  <a:extLst>
                    <a:ext uri="{9D8B030D-6E8A-4147-A177-3AD203B41FA5}">
                      <a16:colId xmlns:a16="http://schemas.microsoft.com/office/drawing/2014/main" val="2627555507"/>
                    </a:ext>
                  </a:extLst>
                </a:gridCol>
                <a:gridCol w="2849336">
                  <a:extLst>
                    <a:ext uri="{9D8B030D-6E8A-4147-A177-3AD203B41FA5}">
                      <a16:colId xmlns:a16="http://schemas.microsoft.com/office/drawing/2014/main" val="405134956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313981715"/>
                    </a:ext>
                  </a:extLst>
                </a:gridCol>
                <a:gridCol w="1967593">
                  <a:extLst>
                    <a:ext uri="{9D8B030D-6E8A-4147-A177-3AD203B41FA5}">
                      <a16:colId xmlns:a16="http://schemas.microsoft.com/office/drawing/2014/main" val="2091023698"/>
                    </a:ext>
                  </a:extLst>
                </a:gridCol>
                <a:gridCol w="1641019">
                  <a:extLst>
                    <a:ext uri="{9D8B030D-6E8A-4147-A177-3AD203B41FA5}">
                      <a16:colId xmlns:a16="http://schemas.microsoft.com/office/drawing/2014/main" val="2244471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foodId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category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foodContentsLabel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image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75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food_a656mk2a5dmqb2adiamu6beihduu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Champagne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Generic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foods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NaN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https://www.edamam.com/</a:t>
                      </a:r>
                      <a:r>
                        <a:rPr lang="fr-FR" sz="900" dirty="0" err="1"/>
                        <a:t>food-img</a:t>
                      </a:r>
                      <a:r>
                        <a:rPr lang="fr-FR" sz="900" dirty="0"/>
                        <a:t>/a71/a718cf3c52...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87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food_b753ithamdb8psbt0w2k9aquo06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Champagne Vinaigrette, Champagne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Packaged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foods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OLIVE OIL; BALSAMIC VINEGAR; CHAMPAGNE VINEGAR...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NaN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827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food_b3dyababjo54xobm6r8jzbghjgqe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Champagne Vinaigrette, Champagne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Packaged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foods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INGREDIENTS: WATER; CANOLA OIL; CHAMPAGNE VINE...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https://www.edamam.com/</a:t>
                      </a:r>
                      <a:r>
                        <a:rPr lang="fr-FR" sz="900" dirty="0" err="1"/>
                        <a:t>food-img</a:t>
                      </a:r>
                      <a:r>
                        <a:rPr lang="fr-FR" sz="900" dirty="0"/>
                        <a:t>/d88/d88b64d973...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612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food_a9e0ghsamvoc45bwa2ybsa3gken9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Champagne Vinaigrette, Champagne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Packaged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foods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CANOLA AND SOYBEAN OIL; WHITE WINE (CONTAINS S...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NaN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80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food_an4jjueaucpus2a3u1ni8auhe7q9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Champagne Vinaigrette, Champagne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Packaged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foods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WATER; CANOLA AND SOYBEAN OIL; WHITE WINE (CON...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NaN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488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food_bmu5dmkazwuvpaa5prh1daa8jxs0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Champagne Dressing, Champagne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Packaged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foods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SOYBEAN OIL; WHITE WINE (PRESERVED WITH SULFIT...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https://www.edamam.com/</a:t>
                      </a:r>
                      <a:r>
                        <a:rPr lang="fr-FR" sz="900" dirty="0" err="1"/>
                        <a:t>food-img</a:t>
                      </a:r>
                      <a:r>
                        <a:rPr lang="fr-FR" sz="900" dirty="0"/>
                        <a:t>/ab2/ab2459fc2a...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020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food_alpl44taoyv11ra0lic1qa8xculi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Champagne </a:t>
                      </a:r>
                      <a:r>
                        <a:rPr lang="fr-FR" sz="1400" dirty="0" err="1"/>
                        <a:t>Buttercream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Generic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meals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 err="1"/>
                        <a:t>sugar</a:t>
                      </a:r>
                      <a:r>
                        <a:rPr lang="fr-FR" sz="900" dirty="0"/>
                        <a:t>; butter; </a:t>
                      </a:r>
                      <a:r>
                        <a:rPr lang="fr-FR" sz="900" dirty="0" err="1"/>
                        <a:t>shortening</a:t>
                      </a:r>
                      <a:r>
                        <a:rPr lang="fr-FR" sz="900" dirty="0"/>
                        <a:t>; </a:t>
                      </a:r>
                      <a:r>
                        <a:rPr lang="fr-FR" sz="900" dirty="0" err="1"/>
                        <a:t>vanilla</a:t>
                      </a:r>
                      <a:r>
                        <a:rPr lang="fr-FR" sz="900" dirty="0"/>
                        <a:t>; champagne;...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NaN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671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food_am5egz6aq3fpjlaf8xpkdbc2asis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Champagne Truffles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Generic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meals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butter; </a:t>
                      </a:r>
                      <a:r>
                        <a:rPr lang="fr-FR" sz="900" dirty="0" err="1"/>
                        <a:t>cocoa</a:t>
                      </a:r>
                      <a:r>
                        <a:rPr lang="fr-FR" sz="900" dirty="0"/>
                        <a:t>; </a:t>
                      </a:r>
                      <a:r>
                        <a:rPr lang="fr-FR" sz="900" dirty="0" err="1"/>
                        <a:t>sweetened</a:t>
                      </a:r>
                      <a:r>
                        <a:rPr lang="fr-FR" sz="900" dirty="0"/>
                        <a:t> </a:t>
                      </a:r>
                      <a:r>
                        <a:rPr lang="fr-FR" sz="900" dirty="0" err="1"/>
                        <a:t>condensed</a:t>
                      </a:r>
                      <a:r>
                        <a:rPr lang="fr-FR" sz="900" dirty="0"/>
                        <a:t> </a:t>
                      </a:r>
                      <a:r>
                        <a:rPr lang="fr-FR" sz="900" dirty="0" err="1"/>
                        <a:t>milk</a:t>
                      </a:r>
                      <a:r>
                        <a:rPr lang="fr-FR" sz="900" dirty="0"/>
                        <a:t>; </a:t>
                      </a:r>
                      <a:r>
                        <a:rPr lang="fr-FR" sz="900" dirty="0" err="1"/>
                        <a:t>vanil</a:t>
                      </a:r>
                      <a:r>
                        <a:rPr lang="fr-FR" sz="9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NaN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910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food_bcz8rhiajk1fuva0vkfmeakbouc0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Champagne Vinaigrette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Generic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meals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champagne </a:t>
                      </a:r>
                      <a:r>
                        <a:rPr lang="fr-FR" sz="900" dirty="0" err="1"/>
                        <a:t>vinegar</a:t>
                      </a:r>
                      <a:r>
                        <a:rPr lang="fr-FR" sz="900" dirty="0"/>
                        <a:t>; olive </a:t>
                      </a:r>
                      <a:r>
                        <a:rPr lang="fr-FR" sz="900" dirty="0" err="1"/>
                        <a:t>oil</a:t>
                      </a:r>
                      <a:r>
                        <a:rPr lang="fr-FR" sz="900" dirty="0"/>
                        <a:t>; Dijon </a:t>
                      </a:r>
                      <a:r>
                        <a:rPr lang="fr-FR" sz="900" dirty="0" err="1"/>
                        <a:t>mustard</a:t>
                      </a:r>
                      <a:r>
                        <a:rPr lang="fr-FR" sz="900" dirty="0"/>
                        <a:t>; s...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NaN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925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food_a79xmnya6togreaeukbroa0thhh0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Champagne Chicken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Generic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meals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 err="1"/>
                        <a:t>Flour</a:t>
                      </a:r>
                      <a:r>
                        <a:rPr lang="fr-FR" sz="900" dirty="0"/>
                        <a:t>; Salt; Pepper; Boneless, </a:t>
                      </a:r>
                      <a:r>
                        <a:rPr lang="fr-FR" sz="900" dirty="0" err="1"/>
                        <a:t>Skinless</a:t>
                      </a:r>
                      <a:r>
                        <a:rPr lang="fr-FR" sz="900" dirty="0"/>
                        <a:t> </a:t>
                      </a:r>
                      <a:r>
                        <a:rPr lang="fr-FR" sz="900" dirty="0" err="1"/>
                        <a:t>Chicke</a:t>
                      </a:r>
                      <a:r>
                        <a:rPr lang="fr-FR" sz="9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NaN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444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757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61D9D6-23E3-9AAA-3E81-617BF3A1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3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DDD2C20-10A4-A87B-EE2F-1407EC1AF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357" y="1877786"/>
            <a:ext cx="10764323" cy="435972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ts val="312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2800" b="1" dirty="0">
                <a:solidFill>
                  <a:schemeClr val="bg1">
                    <a:lumMod val="10000"/>
                  </a:schemeClr>
                </a:solidFill>
              </a:rPr>
              <a:t>Etude de Faisabilité</a:t>
            </a:r>
            <a:endParaRPr lang="fr-FR" sz="100" b="1" dirty="0">
              <a:solidFill>
                <a:schemeClr val="bg1">
                  <a:lumMod val="10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2100" b="1" dirty="0">
                <a:solidFill>
                  <a:schemeClr val="bg1">
                    <a:lumMod val="10000"/>
                  </a:schemeClr>
                </a:solidFill>
              </a:rPr>
              <a:t>Classification de Produits par Descriptions Textuelles</a:t>
            </a:r>
            <a:endParaRPr lang="fr-FR" sz="100" b="1" dirty="0">
              <a:solidFill>
                <a:schemeClr val="bg1">
                  <a:lumMod val="10000"/>
                </a:schemeClr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800" b="1" dirty="0">
                <a:solidFill>
                  <a:schemeClr val="bg1">
                    <a:lumMod val="10000"/>
                  </a:schemeClr>
                </a:solidFill>
              </a:rPr>
              <a:t>Méthodes Basiques (</a:t>
            </a:r>
            <a:r>
              <a:rPr lang="fr-FR" sz="1800" b="1" dirty="0" err="1">
                <a:solidFill>
                  <a:schemeClr val="bg1">
                    <a:lumMod val="10000"/>
                  </a:schemeClr>
                </a:solidFill>
              </a:rPr>
              <a:t>BoW</a:t>
            </a:r>
            <a:r>
              <a:rPr lang="fr-FR" sz="1800" b="1" dirty="0">
                <a:solidFill>
                  <a:schemeClr val="bg1">
                    <a:lumMod val="10000"/>
                  </a:schemeClr>
                </a:solidFill>
              </a:rPr>
              <a:t>, TF-IDF)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800" b="1" dirty="0">
                <a:solidFill>
                  <a:schemeClr val="bg1">
                    <a:lumMod val="10000"/>
                  </a:schemeClr>
                </a:solidFill>
              </a:rPr>
              <a:t>Méthodes Avancées (Word2Vec, BERT, USE)</a:t>
            </a:r>
            <a:endParaRPr lang="fr-FR" sz="100" b="1" dirty="0">
              <a:solidFill>
                <a:schemeClr val="bg1">
                  <a:lumMod val="10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2100" b="1" dirty="0">
                <a:solidFill>
                  <a:schemeClr val="bg1">
                    <a:lumMod val="10000"/>
                  </a:schemeClr>
                </a:solidFill>
              </a:rPr>
              <a:t>Classification de Produits par Images</a:t>
            </a:r>
            <a:endParaRPr lang="fr-FR" sz="100" b="1" dirty="0">
              <a:solidFill>
                <a:schemeClr val="bg1">
                  <a:lumMod val="10000"/>
                </a:schemeClr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800" b="1" dirty="0">
                <a:solidFill>
                  <a:schemeClr val="bg1">
                    <a:lumMod val="10000"/>
                  </a:schemeClr>
                </a:solidFill>
              </a:rPr>
              <a:t>Méthodes Basiques (SIFT, ORB)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800" b="1" dirty="0">
                <a:solidFill>
                  <a:schemeClr val="bg1">
                    <a:lumMod val="10000"/>
                  </a:schemeClr>
                </a:solidFill>
              </a:rPr>
              <a:t>Méthodes Avancées (VGG16, Restnet50)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fr-FR" sz="100" b="1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2800" b="1" dirty="0">
                <a:solidFill>
                  <a:schemeClr val="bg1">
                    <a:lumMod val="10000"/>
                  </a:schemeClr>
                </a:solidFill>
              </a:rPr>
              <a:t>Classification Supervisée</a:t>
            </a:r>
            <a:endParaRPr lang="fr-FR" sz="100" b="1" dirty="0">
              <a:solidFill>
                <a:schemeClr val="bg1">
                  <a:lumMod val="10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900" b="1" dirty="0">
                <a:solidFill>
                  <a:schemeClr val="bg1">
                    <a:lumMod val="10000"/>
                  </a:schemeClr>
                </a:solidFill>
              </a:rPr>
              <a:t>Modélisation Basique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900" b="1" dirty="0">
                <a:solidFill>
                  <a:schemeClr val="bg1">
                    <a:lumMod val="10000"/>
                  </a:schemeClr>
                </a:solidFill>
              </a:rPr>
              <a:t>Modélisation avec Data Augmentation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900" b="1" dirty="0">
                <a:solidFill>
                  <a:schemeClr val="bg1">
                    <a:lumMod val="10000"/>
                  </a:schemeClr>
                </a:solidFill>
              </a:rPr>
              <a:t>Modélisation Sans Data Augmentation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900" b="1" dirty="0">
                <a:solidFill>
                  <a:schemeClr val="bg1">
                    <a:lumMod val="10000"/>
                  </a:schemeClr>
                </a:solidFill>
              </a:rPr>
              <a:t>Modélisation avec Data Augmentation Intégrée au Modèle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fr-FR" sz="200" b="1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fr-FR" sz="2800" b="1" dirty="0">
                <a:solidFill>
                  <a:schemeClr val="bg1">
                    <a:lumMod val="10000"/>
                  </a:schemeClr>
                </a:solidFill>
              </a:rPr>
              <a:t>Test API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B23ECD-CCD4-2009-3A73-6360A5659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726909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0E2AE2-7172-6BD5-625D-0424A90C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AE9B9A-E9AB-6443-1669-20556B5E4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20054"/>
            <a:ext cx="10058400" cy="4023360"/>
          </a:xfrm>
        </p:spPr>
        <p:txBody>
          <a:bodyPr>
            <a:normAutofit/>
          </a:bodyPr>
          <a:lstStyle/>
          <a:p>
            <a:r>
              <a:rPr lang="fr-FR" b="1" dirty="0"/>
              <a:t>Méthodes textuelles : </a:t>
            </a:r>
            <a:r>
              <a:rPr lang="fr-FR" dirty="0"/>
              <a:t>méthodes basiques </a:t>
            </a: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dirty="0"/>
              <a:t>performance fiable, surpassent les méthodes avancées</a:t>
            </a:r>
          </a:p>
          <a:p>
            <a:endParaRPr lang="fr-FR" dirty="0"/>
          </a:p>
          <a:p>
            <a:r>
              <a:rPr lang="fr-FR" b="1" dirty="0"/>
              <a:t>Méthodes basées sur l’image : </a:t>
            </a:r>
            <a:r>
              <a:rPr lang="fr-FR" dirty="0"/>
              <a:t>CNN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meilleure robustesse</a:t>
            </a:r>
          </a:p>
          <a:p>
            <a:endParaRPr lang="fr-FR" dirty="0"/>
          </a:p>
          <a:p>
            <a:r>
              <a:rPr lang="fr-FR" b="1" dirty="0"/>
              <a:t>Approches de classification supervisée : </a:t>
            </a:r>
            <a:r>
              <a:rPr lang="fr-FR" dirty="0"/>
              <a:t>Approches privilégiées = Sans augmentation &amp; avec augmentation intégrée au modèle</a:t>
            </a:r>
          </a:p>
          <a:p>
            <a:endParaRPr lang="fr-FR" dirty="0"/>
          </a:p>
          <a:p>
            <a:r>
              <a:rPr lang="fr-FR" dirty="0"/>
              <a:t>Traitement de texte basiques + Traitement d’image en Deep Learning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4FC4B2-28E3-2F87-E89F-01454860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102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31AB79-A7B9-F59E-A043-B899E0BC285A}"/>
              </a:ext>
            </a:extLst>
          </p:cNvPr>
          <p:cNvSpPr/>
          <p:nvPr/>
        </p:nvSpPr>
        <p:spPr>
          <a:xfrm>
            <a:off x="0" y="2151727"/>
            <a:ext cx="12192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8000" b="1" dirty="0">
                <a:solidFill>
                  <a:schemeClr val="bg1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379190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620B-76CB-BB3A-D9B3-C75A5703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Méthodologie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CED4CA-4782-88E2-564C-B69BA5E26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4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ED0BBDD-02F2-D414-6391-139ECD70A4A8}"/>
              </a:ext>
            </a:extLst>
          </p:cNvPr>
          <p:cNvSpPr txBox="1">
            <a:spLocks/>
          </p:cNvSpPr>
          <p:nvPr/>
        </p:nvSpPr>
        <p:spPr>
          <a:xfrm>
            <a:off x="5791200" y="1837638"/>
            <a:ext cx="5606143" cy="47536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Images : </a:t>
            </a:r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endParaRPr lang="fr-FR" sz="1700" dirty="0"/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750" b="1" dirty="0"/>
              <a:t>Etape 1 : </a:t>
            </a:r>
            <a:r>
              <a:rPr lang="fr-FR" sz="1750" dirty="0"/>
              <a:t>Prétraitement des Images</a:t>
            </a:r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endParaRPr lang="fr-FR" sz="1750" dirty="0"/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750" dirty="0"/>
              <a:t>- Normalisation des images</a:t>
            </a:r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750" dirty="0"/>
              <a:t>- Extraction des descripteurs d'images à l'aide d'algorithmes </a:t>
            </a:r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endParaRPr lang="fr-FR" sz="1750" dirty="0"/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750" b="1" dirty="0"/>
              <a:t>Etape 2 : </a:t>
            </a:r>
            <a:r>
              <a:rPr lang="fr-FR" sz="1750" dirty="0"/>
              <a:t>Clustering des Descripteurs</a:t>
            </a:r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endParaRPr lang="fr-FR" sz="1750" dirty="0"/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750" dirty="0"/>
              <a:t>Application de </a:t>
            </a:r>
            <a:r>
              <a:rPr lang="fr-FR" sz="1750" dirty="0" err="1"/>
              <a:t>kmeans</a:t>
            </a:r>
            <a:r>
              <a:rPr lang="fr-FR" sz="1750" dirty="0"/>
              <a:t> pour regrouper les descripteurs extraits</a:t>
            </a:r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750" dirty="0">
                <a:sym typeface="Wingdings" panose="05000000000000000000" pitchFamily="2" charset="2"/>
              </a:rPr>
              <a:t> Réduit</a:t>
            </a:r>
            <a:r>
              <a:rPr lang="fr-FR" sz="1750" dirty="0"/>
              <a:t> la dimensionalité</a:t>
            </a:r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750" dirty="0">
                <a:sym typeface="Wingdings" panose="05000000000000000000" pitchFamily="2" charset="2"/>
              </a:rPr>
              <a:t> C</a:t>
            </a:r>
            <a:r>
              <a:rPr lang="fr-FR" sz="1750" dirty="0"/>
              <a:t>rée des histogrammes de caractéristiques pour chaque image.</a:t>
            </a:r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endParaRPr lang="fr-FR" sz="1750" dirty="0"/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750" b="1" dirty="0"/>
              <a:t>Etape 3 : </a:t>
            </a:r>
            <a:r>
              <a:rPr lang="fr-FR" sz="1750" dirty="0"/>
              <a:t>Extraction de Caractéristiques</a:t>
            </a:r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endParaRPr lang="fr-FR" sz="1750" dirty="0"/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750" dirty="0"/>
              <a:t>Modèles de réseaux de neurones pré-entraînés </a:t>
            </a:r>
            <a:r>
              <a:rPr lang="fr-FR" sz="1750" dirty="0">
                <a:sym typeface="Wingdings" panose="05000000000000000000" pitchFamily="2" charset="2"/>
              </a:rPr>
              <a:t> </a:t>
            </a:r>
            <a:r>
              <a:rPr lang="fr-FR" sz="1750" dirty="0"/>
              <a:t>extrait des caractéristiques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750" dirty="0"/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750" b="1" dirty="0"/>
              <a:t>Etape 4 : </a:t>
            </a:r>
            <a:r>
              <a:rPr lang="fr-FR" sz="1750" dirty="0"/>
              <a:t>Modélisation</a:t>
            </a:r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endParaRPr lang="fr-FR" sz="175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750" b="1" dirty="0"/>
              <a:t>Etape 5 : </a:t>
            </a:r>
            <a:r>
              <a:rPr lang="fr-FR" sz="1750" dirty="0"/>
              <a:t>Evaluation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D63EBC56-2092-FD24-6F5F-6CD0881DAB11}"/>
              </a:ext>
            </a:extLst>
          </p:cNvPr>
          <p:cNvSpPr txBox="1">
            <a:spLocks/>
          </p:cNvSpPr>
          <p:nvPr/>
        </p:nvSpPr>
        <p:spPr>
          <a:xfrm>
            <a:off x="710294" y="1837640"/>
            <a:ext cx="4865913" cy="4446885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dirty="0"/>
              <a:t>Textes 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Etape 1 : </a:t>
            </a:r>
            <a:r>
              <a:rPr lang="fr-FR" dirty="0"/>
              <a:t>Prétraitement des Données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- Nettoyage/Prétraitement du texte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ym typeface="Wingdings" panose="05000000000000000000" pitchFamily="2" charset="2"/>
              </a:rPr>
              <a:t>- D</a:t>
            </a:r>
            <a:r>
              <a:rPr lang="fr-FR" dirty="0"/>
              <a:t>escriptions textuelles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représentations numériques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- Word </a:t>
            </a:r>
            <a:r>
              <a:rPr lang="fr-FR" dirty="0" err="1"/>
              <a:t>Embeddings</a:t>
            </a:r>
            <a:endParaRPr lang="fr-FR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Etape 2 : </a:t>
            </a:r>
            <a:r>
              <a:rPr lang="fr-FR" dirty="0"/>
              <a:t>Extraction de Caractéristiques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Texte prétraité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caractéristiques exploitables pour l'apprentissage automatique.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Etape 3 : </a:t>
            </a:r>
            <a:r>
              <a:rPr lang="fr-FR" dirty="0"/>
              <a:t>Modélisation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Application de modèles de classification basiques ou basés sur des réseaux de neurones.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Etape 4 : </a:t>
            </a:r>
            <a:r>
              <a:rPr lang="fr-FR" dirty="0"/>
              <a:t>Evaluation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 err="1"/>
              <a:t>Regression</a:t>
            </a:r>
            <a:r>
              <a:rPr lang="fr-FR" dirty="0"/>
              <a:t> Logistique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/>
              <a:t>Accuracy</a:t>
            </a:r>
            <a:r>
              <a:rPr lang="fr-FR" dirty="0"/>
              <a:t> Score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TSNE /  </a:t>
            </a:r>
            <a:r>
              <a:rPr lang="fr-FR" dirty="0" err="1"/>
              <a:t>kmeans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/>
              <a:t>Adjusted</a:t>
            </a:r>
            <a:r>
              <a:rPr lang="fr-FR" dirty="0"/>
              <a:t> Rand Index (ARI) Score</a:t>
            </a: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105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D54D40-B43C-61A1-CCBE-F5DE9BED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Prétraitement du 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E98DDF-207A-6A29-C044-98E62C594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2012900"/>
            <a:ext cx="10834008" cy="417134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Texte original : 			             </a:t>
            </a:r>
            <a:r>
              <a:rPr lang="fr-FR" sz="1600" dirty="0" err="1"/>
              <a:t>Delicious</a:t>
            </a:r>
            <a:r>
              <a:rPr lang="fr-FR" sz="1600" dirty="0"/>
              <a:t> </a:t>
            </a:r>
            <a:r>
              <a:rPr lang="fr-FR" sz="1600" dirty="0" err="1"/>
              <a:t>Organic</a:t>
            </a:r>
            <a:r>
              <a:rPr lang="fr-FR" sz="1600" dirty="0"/>
              <a:t> </a:t>
            </a:r>
            <a:r>
              <a:rPr lang="fr-FR" sz="1600" dirty="0" err="1"/>
              <a:t>Almond</a:t>
            </a:r>
            <a:r>
              <a:rPr lang="fr-FR" sz="1600" dirty="0"/>
              <a:t> Butter - </a:t>
            </a:r>
            <a:r>
              <a:rPr lang="fr-FR" sz="1600" dirty="0" err="1"/>
              <a:t>Better</a:t>
            </a:r>
            <a:r>
              <a:rPr lang="fr-FR" sz="1600" dirty="0"/>
              <a:t> for Spreads and </a:t>
            </a:r>
            <a:r>
              <a:rPr lang="fr-FR" sz="1600" dirty="0" err="1"/>
              <a:t>Baking</a:t>
            </a:r>
            <a:r>
              <a:rPr lang="fr-FR" sz="1600" dirty="0"/>
              <a:t>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1800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Après conversion en minuscules : </a:t>
            </a:r>
            <a:r>
              <a:rPr lang="fr-FR" sz="1600" b="1" dirty="0"/>
              <a:t>	                </a:t>
            </a:r>
            <a:r>
              <a:rPr lang="fr-FR" sz="1600" dirty="0" err="1"/>
              <a:t>delicious</a:t>
            </a:r>
            <a:r>
              <a:rPr lang="fr-FR" sz="1600" dirty="0"/>
              <a:t> </a:t>
            </a:r>
            <a:r>
              <a:rPr lang="fr-FR" sz="1600" dirty="0" err="1"/>
              <a:t>organic</a:t>
            </a:r>
            <a:r>
              <a:rPr lang="fr-FR" sz="1600" dirty="0"/>
              <a:t> </a:t>
            </a:r>
            <a:r>
              <a:rPr lang="fr-FR" sz="1600" dirty="0" err="1"/>
              <a:t>almond</a:t>
            </a:r>
            <a:r>
              <a:rPr lang="fr-FR" sz="1600" dirty="0"/>
              <a:t> butter - </a:t>
            </a:r>
            <a:r>
              <a:rPr lang="fr-FR" sz="1600" dirty="0" err="1"/>
              <a:t>better</a:t>
            </a:r>
            <a:r>
              <a:rPr lang="fr-FR" sz="1600" dirty="0"/>
              <a:t> for spreads and </a:t>
            </a:r>
            <a:r>
              <a:rPr lang="fr-FR" sz="1600" dirty="0" err="1"/>
              <a:t>baking</a:t>
            </a:r>
            <a:r>
              <a:rPr lang="fr-FR" sz="1600" dirty="0"/>
              <a:t>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Après </a:t>
            </a:r>
            <a:r>
              <a:rPr lang="fr-FR" b="1" dirty="0" err="1"/>
              <a:t>tokenization</a:t>
            </a:r>
            <a:r>
              <a:rPr lang="fr-FR" b="1" dirty="0"/>
              <a:t> : 		             </a:t>
            </a:r>
            <a:r>
              <a:rPr lang="fr-FR" sz="1600" dirty="0"/>
              <a:t>['</a:t>
            </a:r>
            <a:r>
              <a:rPr lang="fr-FR" sz="1600" dirty="0" err="1"/>
              <a:t>delicious</a:t>
            </a:r>
            <a:r>
              <a:rPr lang="fr-FR" sz="1600" dirty="0"/>
              <a:t>', '</a:t>
            </a:r>
            <a:r>
              <a:rPr lang="fr-FR" sz="1600" dirty="0" err="1"/>
              <a:t>organic</a:t>
            </a:r>
            <a:r>
              <a:rPr lang="fr-FR" sz="1600" dirty="0"/>
              <a:t>', '</a:t>
            </a:r>
            <a:r>
              <a:rPr lang="fr-FR" sz="1600" dirty="0" err="1"/>
              <a:t>almond</a:t>
            </a:r>
            <a:r>
              <a:rPr lang="fr-FR" sz="1600" dirty="0"/>
              <a:t>', 'butter', '</a:t>
            </a:r>
            <a:r>
              <a:rPr lang="fr-FR" sz="1600" dirty="0" err="1"/>
              <a:t>better</a:t>
            </a:r>
            <a:r>
              <a:rPr lang="fr-FR" sz="1600" dirty="0"/>
              <a:t>', 'for', 'spreads', 'and', '</a:t>
            </a:r>
            <a:r>
              <a:rPr lang="fr-FR" sz="1600" dirty="0" err="1"/>
              <a:t>baking</a:t>
            </a:r>
            <a:r>
              <a:rPr lang="fr-FR" sz="1600" dirty="0"/>
              <a:t>']</a:t>
            </a:r>
            <a:endParaRPr lang="fr-FR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Après suppression des </a:t>
            </a:r>
            <a:r>
              <a:rPr lang="fr-FR" b="1" dirty="0" err="1"/>
              <a:t>stopwords</a:t>
            </a:r>
            <a:r>
              <a:rPr lang="fr-FR" b="1" dirty="0"/>
              <a:t> :            </a:t>
            </a:r>
            <a:r>
              <a:rPr lang="fr-FR" sz="1600" dirty="0"/>
              <a:t>['</a:t>
            </a:r>
            <a:r>
              <a:rPr lang="fr-FR" sz="1600" dirty="0" err="1"/>
              <a:t>delicious</a:t>
            </a:r>
            <a:r>
              <a:rPr lang="fr-FR" sz="1600" dirty="0"/>
              <a:t>', '</a:t>
            </a:r>
            <a:r>
              <a:rPr lang="fr-FR" sz="1600" dirty="0" err="1"/>
              <a:t>organic</a:t>
            </a:r>
            <a:r>
              <a:rPr lang="fr-FR" sz="1600" dirty="0"/>
              <a:t>', '</a:t>
            </a:r>
            <a:r>
              <a:rPr lang="fr-FR" sz="1600" dirty="0" err="1"/>
              <a:t>almond</a:t>
            </a:r>
            <a:r>
              <a:rPr lang="fr-FR" sz="1600" dirty="0"/>
              <a:t>', 'butter', '</a:t>
            </a:r>
            <a:r>
              <a:rPr lang="fr-FR" sz="1600" dirty="0" err="1"/>
              <a:t>better</a:t>
            </a:r>
            <a:r>
              <a:rPr lang="fr-FR" sz="1600" dirty="0"/>
              <a:t>', 'spreads', '</a:t>
            </a:r>
            <a:r>
              <a:rPr lang="fr-FR" sz="1600" dirty="0" err="1"/>
              <a:t>baking</a:t>
            </a:r>
            <a:r>
              <a:rPr lang="fr-FR" sz="1600" dirty="0"/>
              <a:t>']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Après </a:t>
            </a:r>
            <a:r>
              <a:rPr lang="fr-FR" b="1" dirty="0" err="1"/>
              <a:t>stemming</a:t>
            </a:r>
            <a:r>
              <a:rPr lang="fr-FR" b="1" dirty="0"/>
              <a:t> : 		             </a:t>
            </a:r>
            <a:r>
              <a:rPr lang="fr-FR" sz="1600" dirty="0"/>
              <a:t>['</a:t>
            </a:r>
            <a:r>
              <a:rPr lang="fr-FR" sz="1600" dirty="0" err="1"/>
              <a:t>delici</a:t>
            </a:r>
            <a:r>
              <a:rPr lang="fr-FR" sz="1600" dirty="0"/>
              <a:t>', '</a:t>
            </a:r>
            <a:r>
              <a:rPr lang="fr-FR" sz="1600" dirty="0" err="1"/>
              <a:t>organ</a:t>
            </a:r>
            <a:r>
              <a:rPr lang="fr-FR" sz="1600" dirty="0"/>
              <a:t>', '</a:t>
            </a:r>
            <a:r>
              <a:rPr lang="fr-FR" sz="1600" dirty="0" err="1"/>
              <a:t>almond</a:t>
            </a:r>
            <a:r>
              <a:rPr lang="fr-FR" sz="1600" dirty="0"/>
              <a:t>', 'butter', '</a:t>
            </a:r>
            <a:r>
              <a:rPr lang="fr-FR" sz="1600" dirty="0" err="1"/>
              <a:t>better</a:t>
            </a:r>
            <a:r>
              <a:rPr lang="fr-FR" sz="1600" dirty="0"/>
              <a:t>', 'spread', '</a:t>
            </a:r>
            <a:r>
              <a:rPr lang="fr-FR" sz="1600" dirty="0" err="1"/>
              <a:t>bake</a:t>
            </a:r>
            <a:r>
              <a:rPr lang="fr-FR" sz="1600" dirty="0"/>
              <a:t>']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Après </a:t>
            </a:r>
            <a:r>
              <a:rPr lang="fr-FR" b="1" dirty="0" err="1"/>
              <a:t>lemmatization</a:t>
            </a:r>
            <a:r>
              <a:rPr lang="fr-FR" b="1" dirty="0"/>
              <a:t> : 		             </a:t>
            </a:r>
            <a:r>
              <a:rPr lang="fr-FR" sz="1600" dirty="0"/>
              <a:t>['</a:t>
            </a:r>
            <a:r>
              <a:rPr lang="fr-FR" sz="1600" dirty="0" err="1"/>
              <a:t>delici</a:t>
            </a:r>
            <a:r>
              <a:rPr lang="fr-FR" sz="1600" dirty="0"/>
              <a:t>', '</a:t>
            </a:r>
            <a:r>
              <a:rPr lang="fr-FR" sz="1600" dirty="0" err="1"/>
              <a:t>organ</a:t>
            </a:r>
            <a:r>
              <a:rPr lang="fr-FR" sz="1600" dirty="0"/>
              <a:t>', '</a:t>
            </a:r>
            <a:r>
              <a:rPr lang="fr-FR" sz="1600" dirty="0" err="1"/>
              <a:t>almond</a:t>
            </a:r>
            <a:r>
              <a:rPr lang="fr-FR" sz="1600" dirty="0"/>
              <a:t>', 'butter', ‘good', 'spread', '</a:t>
            </a:r>
            <a:r>
              <a:rPr lang="fr-FR" sz="1600" dirty="0" err="1"/>
              <a:t>bake</a:t>
            </a:r>
            <a:r>
              <a:rPr lang="fr-FR" sz="1600" dirty="0"/>
              <a:t>']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Texte final après prétraitement : 	             </a:t>
            </a:r>
            <a:r>
              <a:rPr lang="fr-FR" sz="1600" dirty="0" err="1"/>
              <a:t>delici</a:t>
            </a:r>
            <a:r>
              <a:rPr lang="fr-FR" sz="1600" dirty="0"/>
              <a:t> </a:t>
            </a:r>
            <a:r>
              <a:rPr lang="fr-FR" sz="1600" dirty="0" err="1"/>
              <a:t>organ</a:t>
            </a:r>
            <a:r>
              <a:rPr lang="fr-FR" sz="1600" dirty="0"/>
              <a:t> </a:t>
            </a:r>
            <a:r>
              <a:rPr lang="fr-FR" sz="1600" dirty="0" err="1"/>
              <a:t>almond</a:t>
            </a:r>
            <a:r>
              <a:rPr lang="fr-FR" sz="1600" dirty="0"/>
              <a:t> butter good spread </a:t>
            </a:r>
            <a:r>
              <a:rPr lang="fr-FR" sz="1600" dirty="0" err="1"/>
              <a:t>bake</a:t>
            </a:r>
            <a:endParaRPr lang="fr-FR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8F19D1-C533-DFFB-32AC-3E13FF82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342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0FD2D9-F5CB-4061-98D0-6ABBE3CB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Vectorisations Basiques des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F049AA-6032-C510-CCEB-25AD3F575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6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14C37CD-E227-D2CA-FD26-43B598E26756}"/>
              </a:ext>
            </a:extLst>
          </p:cNvPr>
          <p:cNvSpPr txBox="1">
            <a:spLocks/>
          </p:cNvSpPr>
          <p:nvPr/>
        </p:nvSpPr>
        <p:spPr>
          <a:xfrm>
            <a:off x="6096000" y="2012899"/>
            <a:ext cx="5301343" cy="4171345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200" b="1" dirty="0"/>
              <a:t>TF-IDF (</a:t>
            </a:r>
            <a:r>
              <a:rPr lang="fr-FR" sz="2200" b="1" dirty="0" err="1"/>
              <a:t>Term</a:t>
            </a:r>
            <a:r>
              <a:rPr lang="fr-FR" sz="2200" b="1" dirty="0"/>
              <a:t> Frequency - Inverse Document Frequency)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2200" dirty="0"/>
              <a:t>Texte </a:t>
            </a:r>
            <a:r>
              <a:rPr lang="fr-FR" sz="2200" dirty="0">
                <a:sym typeface="Wingdings" panose="05000000000000000000" pitchFamily="2" charset="2"/>
              </a:rPr>
              <a:t> </a:t>
            </a:r>
            <a:r>
              <a:rPr lang="fr-FR" sz="2200" dirty="0"/>
              <a:t>représentation numérique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2200" dirty="0"/>
              <a:t>Mots pondérés selon leur fréquence dans le document et leur rareté dans le corpus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4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2200" b="1" dirty="0"/>
              <a:t>TF : </a:t>
            </a:r>
            <a:r>
              <a:rPr lang="fr-FR" sz="2200" dirty="0"/>
              <a:t>Fréquence d'un mot dans un document.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200" b="1" dirty="0"/>
              <a:t>IDF :</a:t>
            </a:r>
            <a:r>
              <a:rPr lang="fr-FR" sz="2200" dirty="0"/>
              <a:t> Mesure l'importance d'un mot dans l'ensemble des documents (moins fréquent = plus important).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4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2200" dirty="0"/>
              <a:t>Atténue l'importance des mots courants, en favorisant ceux plus spécifiques au document</a:t>
            </a:r>
            <a:r>
              <a:rPr lang="fr-FR" dirty="0"/>
              <a:t>.</a:t>
            </a:r>
            <a:endParaRPr lang="fr-FR" sz="2600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2425EA6-5DDC-F823-5AA3-DE21DB11E283}"/>
              </a:ext>
            </a:extLst>
          </p:cNvPr>
          <p:cNvSpPr txBox="1">
            <a:spLocks/>
          </p:cNvSpPr>
          <p:nvPr/>
        </p:nvSpPr>
        <p:spPr>
          <a:xfrm>
            <a:off x="710294" y="2012900"/>
            <a:ext cx="4865913" cy="41713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Bag of </a:t>
            </a:r>
            <a:r>
              <a:rPr lang="fr-FR" b="1" dirty="0" err="1"/>
              <a:t>Words</a:t>
            </a:r>
            <a:r>
              <a:rPr lang="fr-FR" b="1" dirty="0"/>
              <a:t> (</a:t>
            </a:r>
            <a:r>
              <a:rPr lang="fr-FR" b="1" dirty="0" err="1"/>
              <a:t>BoW</a:t>
            </a:r>
            <a:r>
              <a:rPr lang="fr-FR" b="1" dirty="0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2000" dirty="0"/>
              <a:t>Convertit le texte en un format numérique en comptant la fréquence des mots dans chaque document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fr-FR" sz="20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2000" dirty="0"/>
              <a:t>Utilisation d’un vecteur de mots qui crée une matrice :</a:t>
            </a:r>
          </a:p>
          <a:p>
            <a:pPr marL="201168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ym typeface="Wingdings" panose="05000000000000000000" pitchFamily="2" charset="2"/>
              </a:rPr>
              <a:t>	 </a:t>
            </a:r>
            <a:r>
              <a:rPr lang="fr-FR" sz="2000" dirty="0"/>
              <a:t>ligne = document</a:t>
            </a:r>
          </a:p>
          <a:p>
            <a:pPr marL="201168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	</a:t>
            </a:r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dirty="0"/>
              <a:t>colonne = mot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fr-FR" sz="20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2000" dirty="0"/>
              <a:t>Chaque cellule contient le nombre d'occurrences du mot dans le document</a:t>
            </a:r>
          </a:p>
        </p:txBody>
      </p:sp>
    </p:spTree>
    <p:extLst>
      <p:ext uri="{BB962C8B-B14F-4D97-AF65-F5344CB8AC3E}">
        <p14:creationId xmlns:p14="http://schemas.microsoft.com/office/powerpoint/2010/main" val="293040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5628894-AAD0-CFD9-AE5D-30AA5FDDA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49" y="2005965"/>
            <a:ext cx="8031481" cy="391858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557620B-76CB-BB3A-D9B3-C75A5703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Bag of </a:t>
            </a:r>
            <a:r>
              <a:rPr lang="fr-FR" dirty="0" err="1"/>
              <a:t>Words</a:t>
            </a:r>
            <a:r>
              <a:rPr lang="fr-FR" dirty="0"/>
              <a:t> (</a:t>
            </a:r>
            <a:r>
              <a:rPr lang="fr-FR" dirty="0" err="1"/>
              <a:t>BoW</a:t>
            </a:r>
            <a:r>
              <a:rPr lang="fr-FR" dirty="0"/>
              <a:t>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CED4CA-4782-88E2-564C-B69BA5E26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7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A7A94DDC-9B32-6FE2-2FC3-639486331D38}"/>
              </a:ext>
            </a:extLst>
          </p:cNvPr>
          <p:cNvSpPr txBox="1">
            <a:spLocks/>
          </p:cNvSpPr>
          <p:nvPr/>
        </p:nvSpPr>
        <p:spPr>
          <a:xfrm>
            <a:off x="389163" y="2171695"/>
            <a:ext cx="2811237" cy="15920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B7C792-73E7-ECC7-80D3-28D5DFABEBF1}"/>
              </a:ext>
            </a:extLst>
          </p:cNvPr>
          <p:cNvSpPr txBox="1">
            <a:spLocks/>
          </p:cNvSpPr>
          <p:nvPr/>
        </p:nvSpPr>
        <p:spPr>
          <a:xfrm>
            <a:off x="389163" y="2171695"/>
            <a:ext cx="2890157" cy="40385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Source = Description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Récurrence </a:t>
            </a:r>
            <a:r>
              <a:rPr lang="da-DK" b="1" dirty="0"/>
              <a:t>max. = 95%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Récurrence </a:t>
            </a:r>
            <a:r>
              <a:rPr lang="da-DK" b="1" dirty="0"/>
              <a:t>min. = 1%</a:t>
            </a: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Régression Logistique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 err="1"/>
              <a:t>Accuracy</a:t>
            </a:r>
            <a:r>
              <a:rPr lang="fr-FR" b="1" dirty="0"/>
              <a:t> = 93,33%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/>
              <a:t>Clusterisation</a:t>
            </a:r>
            <a:r>
              <a:rPr lang="fr-FR" b="1" dirty="0"/>
              <a:t> k-</a:t>
            </a:r>
            <a:r>
              <a:rPr lang="fr-FR" b="1" dirty="0" err="1"/>
              <a:t>means</a:t>
            </a: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/>
              <a:t>ARI Score = 42,84%</a:t>
            </a:r>
          </a:p>
        </p:txBody>
      </p:sp>
    </p:spTree>
    <p:extLst>
      <p:ext uri="{BB962C8B-B14F-4D97-AF65-F5344CB8AC3E}">
        <p14:creationId xmlns:p14="http://schemas.microsoft.com/office/powerpoint/2010/main" val="1233696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93403A7-5B5F-66A3-A6D4-7C45108F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404" y="1967864"/>
            <a:ext cx="7932419" cy="399859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BF6B23C-741F-8FEB-42BF-1E40977C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/>
              <a:t>Term</a:t>
            </a:r>
            <a:r>
              <a:rPr lang="fr-FR" sz="3600" dirty="0"/>
              <a:t> Frequency-Inverse Document Frequency (TF-IDF)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192D4F-7BA1-0160-0B3A-89416190C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8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F268AA-EE77-2BFF-0D27-190D664F88AA}"/>
              </a:ext>
            </a:extLst>
          </p:cNvPr>
          <p:cNvSpPr txBox="1">
            <a:spLocks/>
          </p:cNvSpPr>
          <p:nvPr/>
        </p:nvSpPr>
        <p:spPr>
          <a:xfrm>
            <a:off x="389163" y="2171695"/>
            <a:ext cx="2890157" cy="40385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Source = Description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Récurrence </a:t>
            </a:r>
            <a:r>
              <a:rPr lang="da-DK" b="1" dirty="0"/>
              <a:t>max. = 99%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Récurrence </a:t>
            </a:r>
            <a:r>
              <a:rPr lang="da-DK" b="1" dirty="0"/>
              <a:t>min. = 2</a:t>
            </a: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Régression Logistique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 err="1"/>
              <a:t>Accuracy</a:t>
            </a:r>
            <a:r>
              <a:rPr lang="fr-FR" b="1" dirty="0"/>
              <a:t> = 94,76%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/>
              <a:t>Clusterisation</a:t>
            </a:r>
            <a:r>
              <a:rPr lang="fr-FR" b="1" dirty="0"/>
              <a:t> k-</a:t>
            </a:r>
            <a:r>
              <a:rPr lang="fr-FR" b="1" dirty="0" err="1"/>
              <a:t>means</a:t>
            </a:r>
            <a:endParaRPr lang="fr-FR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/>
              <a:t>ARI Score = 53,08%</a:t>
            </a:r>
          </a:p>
        </p:txBody>
      </p:sp>
    </p:spTree>
    <p:extLst>
      <p:ext uri="{BB962C8B-B14F-4D97-AF65-F5344CB8AC3E}">
        <p14:creationId xmlns:p14="http://schemas.microsoft.com/office/powerpoint/2010/main" val="31495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7A4B5-FD4A-1CAA-BD51-17F5FC864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Vectorisations Avancées des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923008-2EAE-18CA-A681-31C04DCA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386D1-BA3E-4B34-A4FA-4DE698A9456D}" type="slidenum">
              <a:rPr lang="fr-FR" smtClean="0"/>
              <a:t>9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395B4AD-447E-40B3-FDE7-90B64003A456}"/>
              </a:ext>
            </a:extLst>
          </p:cNvPr>
          <p:cNvSpPr txBox="1">
            <a:spLocks/>
          </p:cNvSpPr>
          <p:nvPr/>
        </p:nvSpPr>
        <p:spPr>
          <a:xfrm>
            <a:off x="6327321" y="2012899"/>
            <a:ext cx="5070022" cy="41713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Universal Sentence Encoder (USE)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2000" dirty="0"/>
              <a:t>Encode les phrases entières en vecteurs de manière </a:t>
            </a:r>
            <a:r>
              <a:rPr lang="fr-FR" sz="2000" dirty="0">
                <a:sym typeface="Wingdings" panose="05000000000000000000" pitchFamily="2" charset="2"/>
              </a:rPr>
              <a:t></a:t>
            </a:r>
            <a:r>
              <a:rPr lang="fr-FR" sz="2000" dirty="0"/>
              <a:t> capture la signification globale des phrases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fr-FR" sz="24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2000" dirty="0"/>
              <a:t>Phrases traitées par lots &amp; </a:t>
            </a:r>
            <a:r>
              <a:rPr lang="fr-FR" sz="2000" dirty="0" err="1"/>
              <a:t>embeddings</a:t>
            </a:r>
            <a:r>
              <a:rPr lang="fr-FR" sz="2000" dirty="0"/>
              <a:t> générés concaténés </a:t>
            </a:r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dirty="0"/>
              <a:t>vecteur représentant chaque document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29568FD9-1658-CAEB-C22D-BA36C614A5C5}"/>
              </a:ext>
            </a:extLst>
          </p:cNvPr>
          <p:cNvSpPr txBox="1">
            <a:spLocks/>
          </p:cNvSpPr>
          <p:nvPr/>
        </p:nvSpPr>
        <p:spPr>
          <a:xfrm>
            <a:off x="710294" y="2012900"/>
            <a:ext cx="4865913" cy="41713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Word2Vec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2000" dirty="0"/>
              <a:t>Crée des vecteurs de mots basés sur leur contexte dans les phrases, capturant des relations sémantiques.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4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2000" dirty="0"/>
              <a:t>Phrases </a:t>
            </a:r>
            <a:r>
              <a:rPr lang="fr-FR" sz="2000" dirty="0" err="1"/>
              <a:t>tokenisées</a:t>
            </a:r>
            <a:r>
              <a:rPr lang="fr-FR" sz="2000" dirty="0"/>
              <a:t> &amp; vecteur d'</a:t>
            </a:r>
            <a:r>
              <a:rPr lang="fr-FR" sz="2000" dirty="0" err="1"/>
              <a:t>embedding</a:t>
            </a:r>
            <a:r>
              <a:rPr lang="fr-FR" sz="2000" dirty="0"/>
              <a:t> moyen calculé pour chaque document à partir des vecteurs des mots qu'il contient.</a:t>
            </a:r>
          </a:p>
        </p:txBody>
      </p:sp>
    </p:spTree>
    <p:extLst>
      <p:ext uri="{BB962C8B-B14F-4D97-AF65-F5344CB8AC3E}">
        <p14:creationId xmlns:p14="http://schemas.microsoft.com/office/powerpoint/2010/main" val="1974018532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2021</Words>
  <Application>Microsoft Office PowerPoint</Application>
  <PresentationFormat>Grand écran</PresentationFormat>
  <Paragraphs>439</Paragraphs>
  <Slides>31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Helvetica Neue</vt:lpstr>
      <vt:lpstr>Wingdings</vt:lpstr>
      <vt:lpstr>Rétrospective</vt:lpstr>
      <vt:lpstr>Présentation PowerPoint</vt:lpstr>
      <vt:lpstr>ENJEUX</vt:lpstr>
      <vt:lpstr>SOMMAIRE</vt:lpstr>
      <vt:lpstr>Méthodologie</vt:lpstr>
      <vt:lpstr>Prétraitement du Texte</vt:lpstr>
      <vt:lpstr>Vectorisations Basiques des Données</vt:lpstr>
      <vt:lpstr>Bag of Words (BoW)</vt:lpstr>
      <vt:lpstr>Term Frequency-Inverse Document Frequency (TF-IDF)</vt:lpstr>
      <vt:lpstr>Vectorisations Avancées des Données</vt:lpstr>
      <vt:lpstr>Word2Vec</vt:lpstr>
      <vt:lpstr>Universal Sentence Encoder (USE)</vt:lpstr>
      <vt:lpstr>Vectorisations Avancées des Données</vt:lpstr>
      <vt:lpstr>BERT (Hugging Face)</vt:lpstr>
      <vt:lpstr>BERT (Tensor Flow)</vt:lpstr>
      <vt:lpstr>Prétraitement de l’Image</vt:lpstr>
      <vt:lpstr>Méthodes d’Extraction Basiques</vt:lpstr>
      <vt:lpstr>Scale-Invariant Feature Transform (SIFT)</vt:lpstr>
      <vt:lpstr>Oriented FAST and Rotated BRIEF (ORB)</vt:lpstr>
      <vt:lpstr>Réseaux de Neurones Pré-Entraînés (CNN)</vt:lpstr>
      <vt:lpstr>VGG16</vt:lpstr>
      <vt:lpstr>RestNet50</vt:lpstr>
      <vt:lpstr>Etude de Faisabilité – Bilan</vt:lpstr>
      <vt:lpstr>Classification Supervisée</vt:lpstr>
      <vt:lpstr>Modélisation Initiale des Images</vt:lpstr>
      <vt:lpstr>Modélisation avec Data Augmentation</vt:lpstr>
      <vt:lpstr>Modélisation sans Data Augmentation</vt:lpstr>
      <vt:lpstr>Modélisation avec Data Augmentation Intégrée au Modèle</vt:lpstr>
      <vt:lpstr>Classification Supervisée – Bilan</vt:lpstr>
      <vt:lpstr>Test API</vt:lpstr>
      <vt:lpstr>Conclusion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Compte Microsoft</dc:creator>
  <cp:lastModifiedBy>Alexandre Martineau</cp:lastModifiedBy>
  <cp:revision>44</cp:revision>
  <dcterms:created xsi:type="dcterms:W3CDTF">2022-08-16T21:46:21Z</dcterms:created>
  <dcterms:modified xsi:type="dcterms:W3CDTF">2024-11-01T23:30:31Z</dcterms:modified>
</cp:coreProperties>
</file>